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4"/>
  </p:notesMasterIdLst>
  <p:sldIdLst>
    <p:sldId id="256" r:id="rId2"/>
    <p:sldId id="352" r:id="rId3"/>
    <p:sldId id="258" r:id="rId4"/>
    <p:sldId id="277" r:id="rId5"/>
    <p:sldId id="278" r:id="rId6"/>
    <p:sldId id="279" r:id="rId7"/>
    <p:sldId id="280" r:id="rId8"/>
    <p:sldId id="281" r:id="rId9"/>
    <p:sldId id="282" r:id="rId10"/>
    <p:sldId id="283" r:id="rId11"/>
    <p:sldId id="284" r:id="rId12"/>
    <p:sldId id="285" r:id="rId13"/>
    <p:sldId id="286" r:id="rId14"/>
    <p:sldId id="287" r:id="rId15"/>
    <p:sldId id="288" r:id="rId16"/>
    <p:sldId id="289" r:id="rId17"/>
    <p:sldId id="290" r:id="rId18"/>
    <p:sldId id="291" r:id="rId19"/>
    <p:sldId id="292" r:id="rId20"/>
    <p:sldId id="293" r:id="rId21"/>
    <p:sldId id="294" r:id="rId22"/>
    <p:sldId id="295" r:id="rId23"/>
    <p:sldId id="296" r:id="rId24"/>
    <p:sldId id="297" r:id="rId25"/>
    <p:sldId id="298" r:id="rId26"/>
    <p:sldId id="299" r:id="rId27"/>
    <p:sldId id="300" r:id="rId28"/>
    <p:sldId id="301" r:id="rId29"/>
    <p:sldId id="302" r:id="rId30"/>
    <p:sldId id="351" r:id="rId31"/>
    <p:sldId id="276" r:id="rId32"/>
    <p:sldId id="260" r:id="rId33"/>
    <p:sldId id="261" r:id="rId34"/>
    <p:sldId id="263" r:id="rId35"/>
    <p:sldId id="264" r:id="rId36"/>
    <p:sldId id="265" r:id="rId37"/>
    <p:sldId id="266" r:id="rId38"/>
    <p:sldId id="267" r:id="rId39"/>
    <p:sldId id="268" r:id="rId40"/>
    <p:sldId id="269" r:id="rId41"/>
    <p:sldId id="270" r:id="rId42"/>
    <p:sldId id="271" r:id="rId43"/>
    <p:sldId id="272" r:id="rId44"/>
    <p:sldId id="273" r:id="rId45"/>
    <p:sldId id="274" r:id="rId46"/>
    <p:sldId id="303" r:id="rId47"/>
    <p:sldId id="348" r:id="rId48"/>
    <p:sldId id="327" r:id="rId49"/>
    <p:sldId id="328" r:id="rId50"/>
    <p:sldId id="329" r:id="rId51"/>
    <p:sldId id="330" r:id="rId52"/>
    <p:sldId id="331" r:id="rId53"/>
    <p:sldId id="332" r:id="rId54"/>
    <p:sldId id="333" r:id="rId55"/>
    <p:sldId id="334" r:id="rId56"/>
    <p:sldId id="341" r:id="rId57"/>
    <p:sldId id="346" r:id="rId58"/>
    <p:sldId id="342" r:id="rId59"/>
    <p:sldId id="343" r:id="rId60"/>
    <p:sldId id="344" r:id="rId61"/>
    <p:sldId id="305" r:id="rId62"/>
    <p:sldId id="306" r:id="rId63"/>
    <p:sldId id="307" r:id="rId64"/>
    <p:sldId id="308" r:id="rId65"/>
    <p:sldId id="309" r:id="rId66"/>
    <p:sldId id="310" r:id="rId67"/>
    <p:sldId id="311" r:id="rId68"/>
    <p:sldId id="312" r:id="rId69"/>
    <p:sldId id="313" r:id="rId70"/>
    <p:sldId id="314" r:id="rId71"/>
    <p:sldId id="315" r:id="rId72"/>
    <p:sldId id="316" r:id="rId73"/>
    <p:sldId id="317" r:id="rId74"/>
    <p:sldId id="318" r:id="rId75"/>
    <p:sldId id="319" r:id="rId76"/>
    <p:sldId id="320" r:id="rId77"/>
    <p:sldId id="321" r:id="rId78"/>
    <p:sldId id="322" r:id="rId79"/>
    <p:sldId id="324" r:id="rId80"/>
    <p:sldId id="325" r:id="rId81"/>
    <p:sldId id="347" r:id="rId82"/>
    <p:sldId id="350" r:id="rId83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727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>
    <p:restoredLeft sz="15620"/>
    <p:restoredTop sz="69091" autoAdjust="0"/>
  </p:normalViewPr>
  <p:slideViewPr>
    <p:cSldViewPr>
      <p:cViewPr varScale="1">
        <p:scale>
          <a:sx n="50" d="100"/>
          <a:sy n="50" d="100"/>
        </p:scale>
        <p:origin x="-1244" y="-6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8.w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8.w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58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.wmf"/><Relationship Id="rId1" Type="http://schemas.openxmlformats.org/officeDocument/2006/relationships/image" Target="../media/image10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23.wmf"/><Relationship Id="rId2" Type="http://schemas.openxmlformats.org/officeDocument/2006/relationships/image" Target="../media/image22.wmf"/><Relationship Id="rId1" Type="http://schemas.openxmlformats.org/officeDocument/2006/relationships/image" Target="../media/image21.w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25.wmf"/><Relationship Id="rId1" Type="http://schemas.openxmlformats.org/officeDocument/2006/relationships/image" Target="../media/image24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6DAABE-501B-45B4-BE6F-8834CFB3BA5E}" type="datetimeFigureOut">
              <a:rPr lang="zh-CN" altLang="en-US" smtClean="0"/>
              <a:t>2018/9/26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3FE11E-35C0-4BC9-B971-61BAFF4741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88556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Shape 644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45" name="Shape 64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Shape 733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34" name="Shape 73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Shape 744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745" name="Shape 74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Shape 750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51" name="Shape 75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Shape 75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59" name="Shape 75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Shape 770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smtClean="0"/>
              <a:t>L(w)</a:t>
            </a:r>
            <a:r>
              <a:rPr lang="zh-CN" altLang="en-US" dirty="0" smtClean="0"/>
              <a:t>关于</a:t>
            </a:r>
            <a:r>
              <a:rPr lang="en-US" altLang="zh-CN" dirty="0" smtClean="0"/>
              <a:t>w</a:t>
            </a:r>
            <a:r>
              <a:rPr lang="zh-CN" altLang="en-US" dirty="0" smtClean="0"/>
              <a:t>的最高项为</a:t>
            </a:r>
            <a:r>
              <a:rPr lang="en-US" altLang="zh-CN" dirty="0" smtClean="0"/>
              <a:t>2</a:t>
            </a:r>
            <a:r>
              <a:rPr lang="zh-CN" altLang="en-US" dirty="0" smtClean="0"/>
              <a:t>次，故对应的曲线为类似碗的形状</a:t>
            </a:r>
            <a:endParaRPr dirty="0"/>
          </a:p>
        </p:txBody>
      </p:sp>
      <p:sp>
        <p:nvSpPr>
          <p:cNvPr id="771" name="Shape 77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Shape 780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81" name="Shape 78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Shape 787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88" name="Shape 78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Shape 795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96" name="Shape 79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Shape 80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4" name="Shape 804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Shape 81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9" name="Shape 819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Shape 650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51" name="Shape 65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Shape 82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9" name="Shape 829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Shape 84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1" name="Shape 841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Shape 84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9" name="Shape 849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Shape 85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6" name="Shape 85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Shape 86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3" name="Shape 863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Shape 86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9" name="Shape 869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Shape 87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6" name="Shape 87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3FE11E-35C0-4BC9-B971-61BAFF4741F7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172682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3FE11E-35C0-4BC9-B971-61BAFF4741F7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858106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AF5848-695C-4954-8FA3-37BB77D7C21E}" type="slidenum">
              <a:rPr lang="zh-TW" altLang="en-US" smtClean="0"/>
              <a:t>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444688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Shape 657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58" name="Shape 65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AF5848-695C-4954-8FA3-37BB77D7C21E}" type="slidenum">
              <a:rPr lang="zh-TW" altLang="en-US" smtClean="0"/>
              <a:t>34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2900819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AF5848-695C-4954-8FA3-37BB77D7C21E}" type="slidenum">
              <a:rPr lang="zh-TW" altLang="en-US" smtClean="0"/>
              <a:t>36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0983013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sz="1200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AF5848-695C-4954-8FA3-37BB77D7C21E}" type="slidenum">
              <a:rPr lang="zh-TW" altLang="en-US" smtClean="0"/>
              <a:t>39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3504894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AF5848-695C-4954-8FA3-37BB77D7C21E}" type="slidenum">
              <a:rPr lang="zh-TW" altLang="en-US" smtClean="0"/>
              <a:t>40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3759100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2400" dirty="0"/>
              <a:t>Don’t worry. In linear regression, the loss function L is convex.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2400" dirty="0"/>
              <a:t>No local minima</a:t>
            </a:r>
            <a:endParaRPr lang="zh-TW" altLang="en-US" sz="2400" dirty="0"/>
          </a:p>
          <a:p>
            <a:endParaRPr lang="en-US" altLang="zh-TW" sz="24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20914F-BE26-43C4-8063-9E6C159BF45D}" type="slidenum">
              <a:rPr lang="zh-TW" altLang="en-US" smtClean="0"/>
              <a:t>41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9582177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5FD5E6-1D4C-4574-A5FD-B73197860C4A}" type="slidenum">
              <a:rPr lang="zh-TW" altLang="en-US" smtClean="0"/>
              <a:t>42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1694434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5FD5E6-1D4C-4574-A5FD-B73197860C4A}" type="slidenum">
              <a:rPr lang="zh-TW" altLang="en-US" smtClean="0"/>
              <a:t>43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2759079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step: 3433 Training...Cost= 4.84317</a:t>
            </a:r>
          </a:p>
          <a:p>
            <a:r>
              <a:rPr lang="en-US" altLang="zh-CN" dirty="0" smtClean="0"/>
              <a:t>step: 3433 Testing...Cost= 14.3198</a:t>
            </a:r>
          </a:p>
          <a:p>
            <a:r>
              <a:rPr lang="en-US" altLang="zh-CN" dirty="0" smtClean="0"/>
              <a:t>real w1,b: [array([ 0.05397139], </a:t>
            </a:r>
            <a:r>
              <a:rPr lang="en-US" altLang="zh-CN" dirty="0" err="1" smtClean="0"/>
              <a:t>dtype</a:t>
            </a:r>
            <a:r>
              <a:rPr lang="en-US" altLang="zh-CN" dirty="0" smtClean="0"/>
              <a:t>=float32), array([ 7.83362913], </a:t>
            </a:r>
            <a:r>
              <a:rPr lang="en-US" altLang="zh-CN" dirty="0" err="1" smtClean="0"/>
              <a:t>dtype</a:t>
            </a:r>
            <a:r>
              <a:rPr lang="en-US" altLang="zh-CN" dirty="0" smtClean="0"/>
              <a:t>=float32)]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step: 17884 Training...Cost= 4.8322</a:t>
            </a:r>
          </a:p>
          <a:p>
            <a:r>
              <a:rPr lang="en-US" altLang="zh-CN" dirty="0" smtClean="0"/>
              <a:t>step: 17884 Testing...Cost= 14.2049</a:t>
            </a:r>
          </a:p>
          <a:p>
            <a:r>
              <a:rPr lang="en-US" altLang="zh-CN" dirty="0" smtClean="0"/>
              <a:t>real w1,w2,b: [array([ 0.04811323], </a:t>
            </a:r>
            <a:r>
              <a:rPr lang="en-US" altLang="zh-CN" dirty="0" err="1" smtClean="0"/>
              <a:t>dtype</a:t>
            </a:r>
            <a:r>
              <a:rPr lang="en-US" altLang="zh-CN" dirty="0" smtClean="0"/>
              <a:t>=float32), array([  2.55461127e-05], </a:t>
            </a:r>
            <a:r>
              <a:rPr lang="en-US" altLang="zh-CN" dirty="0" err="1" smtClean="0"/>
              <a:t>dtype</a:t>
            </a:r>
            <a:r>
              <a:rPr lang="en-US" altLang="zh-CN" dirty="0" smtClean="0"/>
              <a:t>=float32), array([ 7.98640108], </a:t>
            </a:r>
            <a:r>
              <a:rPr lang="en-US" altLang="zh-CN" dirty="0" err="1" smtClean="0"/>
              <a:t>dtype</a:t>
            </a:r>
            <a:r>
              <a:rPr lang="en-US" altLang="zh-CN" dirty="0" smtClean="0"/>
              <a:t>=float32)]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step: 32508 Training...Cost= 3.72574</a:t>
            </a:r>
          </a:p>
          <a:p>
            <a:r>
              <a:rPr lang="en-US" altLang="zh-CN" dirty="0" smtClean="0"/>
              <a:t>step: 32508 Testing...Cost= 25.501</a:t>
            </a:r>
          </a:p>
          <a:p>
            <a:r>
              <a:rPr lang="en-US" altLang="zh-CN" dirty="0" smtClean="0"/>
              <a:t>real w1,w2,w3,b: [array([ 0.16374671], </a:t>
            </a:r>
            <a:r>
              <a:rPr lang="en-US" altLang="zh-CN" dirty="0" err="1" smtClean="0"/>
              <a:t>dtype</a:t>
            </a:r>
            <a:r>
              <a:rPr lang="en-US" altLang="zh-CN" dirty="0" smtClean="0"/>
              <a:t>=float32), array([-0.0011891], </a:t>
            </a:r>
            <a:r>
              <a:rPr lang="en-US" altLang="zh-CN" dirty="0" err="1" smtClean="0"/>
              <a:t>dtype</a:t>
            </a:r>
            <a:r>
              <a:rPr lang="en-US" altLang="zh-CN" dirty="0" smtClean="0"/>
              <a:t>=float32), array([  3.33052890e-06], </a:t>
            </a:r>
            <a:r>
              <a:rPr lang="en-US" altLang="zh-CN" dirty="0" err="1" smtClean="0"/>
              <a:t>dtype</a:t>
            </a:r>
            <a:r>
              <a:rPr lang="en-US" altLang="zh-CN" dirty="0" smtClean="0"/>
              <a:t>=float32), array([ 6.03265285], </a:t>
            </a:r>
            <a:r>
              <a:rPr lang="en-US" altLang="zh-CN" dirty="0" err="1" smtClean="0"/>
              <a:t>dtype</a:t>
            </a:r>
            <a:r>
              <a:rPr lang="en-US" altLang="zh-CN" dirty="0" smtClean="0"/>
              <a:t>=float32)]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step: 111750 Training...Cost= 2.22085</a:t>
            </a:r>
          </a:p>
          <a:p>
            <a:r>
              <a:rPr lang="en-US" altLang="zh-CN" dirty="0" smtClean="0"/>
              <a:t>step: 111750 Testing...Cost= 170.537</a:t>
            </a:r>
          </a:p>
          <a:p>
            <a:r>
              <a:rPr lang="en-US" altLang="zh-CN" dirty="0" smtClean="0"/>
              <a:t>real w1,w2,w3,w4,b: [array([ 0.01919615], </a:t>
            </a:r>
            <a:r>
              <a:rPr lang="en-US" altLang="zh-CN" dirty="0" err="1" smtClean="0"/>
              <a:t>dtype</a:t>
            </a:r>
            <a:r>
              <a:rPr lang="en-US" altLang="zh-CN" dirty="0" smtClean="0"/>
              <a:t>=float32), array([ 0.00241323], </a:t>
            </a:r>
            <a:r>
              <a:rPr lang="en-US" altLang="zh-CN" dirty="0" err="1" smtClean="0"/>
              <a:t>dtype</a:t>
            </a:r>
            <a:r>
              <a:rPr lang="en-US" altLang="zh-CN" dirty="0" smtClean="0"/>
              <a:t>=float32), array([ -2.31604572e-05], </a:t>
            </a:r>
            <a:r>
              <a:rPr lang="en-US" altLang="zh-CN" dirty="0" err="1" smtClean="0"/>
              <a:t>dtype</a:t>
            </a:r>
            <a:r>
              <a:rPr lang="en-US" altLang="zh-CN" dirty="0" smtClean="0"/>
              <a:t>=float32), array([  5.86446696e-08], </a:t>
            </a:r>
            <a:r>
              <a:rPr lang="en-US" altLang="zh-CN" dirty="0" err="1" smtClean="0"/>
              <a:t>dtype</a:t>
            </a:r>
            <a:r>
              <a:rPr lang="en-US" altLang="zh-CN" dirty="0" smtClean="0"/>
              <a:t>=float32), array([ 7.22432327], </a:t>
            </a:r>
            <a:r>
              <a:rPr lang="en-US" altLang="zh-CN" dirty="0" err="1" smtClean="0"/>
              <a:t>dtype</a:t>
            </a:r>
            <a:r>
              <a:rPr lang="en-US" altLang="zh-CN" dirty="0" smtClean="0"/>
              <a:t>=float32)]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step: 100140 Training...Cost= 0.639202</a:t>
            </a:r>
          </a:p>
          <a:p>
            <a:r>
              <a:rPr lang="en-US" altLang="zh-CN" dirty="0" smtClean="0"/>
              <a:t>step: 100140 Testing...Cost= 1384.44</a:t>
            </a:r>
          </a:p>
          <a:p>
            <a:r>
              <a:rPr lang="en-US" altLang="zh-CN" dirty="0" smtClean="0"/>
              <a:t>real w1,w2,w3,w4,w5,b: [array([-0.11393704], </a:t>
            </a:r>
            <a:r>
              <a:rPr lang="en-US" altLang="zh-CN" dirty="0" err="1" smtClean="0"/>
              <a:t>dtype</a:t>
            </a:r>
            <a:r>
              <a:rPr lang="en-US" altLang="zh-CN" dirty="0" smtClean="0"/>
              <a:t>=float32), array([ 0.0043423], </a:t>
            </a:r>
            <a:r>
              <a:rPr lang="en-US" altLang="zh-CN" dirty="0" err="1" smtClean="0"/>
              <a:t>dtype</a:t>
            </a:r>
            <a:r>
              <a:rPr lang="en-US" altLang="zh-CN" dirty="0" smtClean="0"/>
              <a:t>=float32), array([ -1.70163639e-05], </a:t>
            </a:r>
            <a:r>
              <a:rPr lang="en-US" altLang="zh-CN" dirty="0" err="1" smtClean="0"/>
              <a:t>dtype</a:t>
            </a:r>
            <a:r>
              <a:rPr lang="en-US" altLang="zh-CN" dirty="0" smtClean="0"/>
              <a:t>=float32), array([ -9.13407376e-08], </a:t>
            </a:r>
            <a:r>
              <a:rPr lang="en-US" altLang="zh-CN" dirty="0" err="1" smtClean="0"/>
              <a:t>dtype</a:t>
            </a:r>
            <a:r>
              <a:rPr lang="en-US" altLang="zh-CN" dirty="0" smtClean="0"/>
              <a:t>=float32), array([  4.23158175e-10], </a:t>
            </a:r>
            <a:r>
              <a:rPr lang="en-US" altLang="zh-CN" dirty="0" err="1" smtClean="0"/>
              <a:t>dtype</a:t>
            </a:r>
            <a:r>
              <a:rPr lang="en-US" altLang="zh-CN" dirty="0" smtClean="0"/>
              <a:t>=float32), array([ 64.25491333], </a:t>
            </a:r>
            <a:r>
              <a:rPr lang="en-US" altLang="zh-CN" dirty="0" err="1" smtClean="0"/>
              <a:t>dtype</a:t>
            </a:r>
            <a:r>
              <a:rPr lang="en-US" altLang="zh-CN" dirty="0" smtClean="0"/>
              <a:t>=float32)]</a:t>
            </a:r>
          </a:p>
          <a:p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3FE11E-35C0-4BC9-B971-61BAFF4741F7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320953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step: 3433 Training...Cost= 4.84317</a:t>
            </a:r>
          </a:p>
          <a:p>
            <a:r>
              <a:rPr lang="en-US" altLang="zh-CN" dirty="0" smtClean="0"/>
              <a:t>step: 3433 Testing...Cost= 14.3198</a:t>
            </a:r>
          </a:p>
          <a:p>
            <a:r>
              <a:rPr lang="en-US" altLang="zh-CN" dirty="0" smtClean="0"/>
              <a:t>real w1,b: [array([ 0.05397139], </a:t>
            </a:r>
            <a:r>
              <a:rPr lang="en-US" altLang="zh-CN" dirty="0" err="1" smtClean="0"/>
              <a:t>dtype</a:t>
            </a:r>
            <a:r>
              <a:rPr lang="en-US" altLang="zh-CN" dirty="0" smtClean="0"/>
              <a:t>=float32), array([ 7.83362913], </a:t>
            </a:r>
            <a:r>
              <a:rPr lang="en-US" altLang="zh-CN" dirty="0" err="1" smtClean="0"/>
              <a:t>dtype</a:t>
            </a:r>
            <a:r>
              <a:rPr lang="en-US" altLang="zh-CN" dirty="0" smtClean="0"/>
              <a:t>=float32)]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step: 17884 Training...Cost= 4.8322</a:t>
            </a:r>
          </a:p>
          <a:p>
            <a:r>
              <a:rPr lang="en-US" altLang="zh-CN" dirty="0" smtClean="0"/>
              <a:t>step: 17884 Testing...Cost= 14.2049</a:t>
            </a:r>
          </a:p>
          <a:p>
            <a:r>
              <a:rPr lang="en-US" altLang="zh-CN" dirty="0" smtClean="0"/>
              <a:t>real w1,w2,b: [array([ 0.04811323], </a:t>
            </a:r>
            <a:r>
              <a:rPr lang="en-US" altLang="zh-CN" dirty="0" err="1" smtClean="0"/>
              <a:t>dtype</a:t>
            </a:r>
            <a:r>
              <a:rPr lang="en-US" altLang="zh-CN" dirty="0" smtClean="0"/>
              <a:t>=float32), array([  2.55461127e-05], </a:t>
            </a:r>
            <a:r>
              <a:rPr lang="en-US" altLang="zh-CN" dirty="0" err="1" smtClean="0"/>
              <a:t>dtype</a:t>
            </a:r>
            <a:r>
              <a:rPr lang="en-US" altLang="zh-CN" dirty="0" smtClean="0"/>
              <a:t>=float32), array([ 7.98640108], </a:t>
            </a:r>
            <a:r>
              <a:rPr lang="en-US" altLang="zh-CN" dirty="0" err="1" smtClean="0"/>
              <a:t>dtype</a:t>
            </a:r>
            <a:r>
              <a:rPr lang="en-US" altLang="zh-CN" dirty="0" smtClean="0"/>
              <a:t>=float32)]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step: 32508 Training...Cost= 3.72574</a:t>
            </a:r>
          </a:p>
          <a:p>
            <a:r>
              <a:rPr lang="en-US" altLang="zh-CN" dirty="0" smtClean="0"/>
              <a:t>step: 32508 Testing...Cost= 25.501</a:t>
            </a:r>
          </a:p>
          <a:p>
            <a:r>
              <a:rPr lang="en-US" altLang="zh-CN" dirty="0" smtClean="0"/>
              <a:t>real w1,w2,w3,b: [array([ 0.16374671], </a:t>
            </a:r>
            <a:r>
              <a:rPr lang="en-US" altLang="zh-CN" dirty="0" err="1" smtClean="0"/>
              <a:t>dtype</a:t>
            </a:r>
            <a:r>
              <a:rPr lang="en-US" altLang="zh-CN" dirty="0" smtClean="0"/>
              <a:t>=float32), array([-0.0011891], </a:t>
            </a:r>
            <a:r>
              <a:rPr lang="en-US" altLang="zh-CN" dirty="0" err="1" smtClean="0"/>
              <a:t>dtype</a:t>
            </a:r>
            <a:r>
              <a:rPr lang="en-US" altLang="zh-CN" dirty="0" smtClean="0"/>
              <a:t>=float32), array([  3.33052890e-06], </a:t>
            </a:r>
            <a:r>
              <a:rPr lang="en-US" altLang="zh-CN" dirty="0" err="1" smtClean="0"/>
              <a:t>dtype</a:t>
            </a:r>
            <a:r>
              <a:rPr lang="en-US" altLang="zh-CN" dirty="0" smtClean="0"/>
              <a:t>=float32), array([ 6.03265285], </a:t>
            </a:r>
            <a:r>
              <a:rPr lang="en-US" altLang="zh-CN" dirty="0" err="1" smtClean="0"/>
              <a:t>dtype</a:t>
            </a:r>
            <a:r>
              <a:rPr lang="en-US" altLang="zh-CN" dirty="0" smtClean="0"/>
              <a:t>=float32)]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step: 111750 Training...Cost= 2.22085</a:t>
            </a:r>
          </a:p>
          <a:p>
            <a:r>
              <a:rPr lang="en-US" altLang="zh-CN" dirty="0" smtClean="0"/>
              <a:t>step: 111750 Testing...Cost= 170.537</a:t>
            </a:r>
          </a:p>
          <a:p>
            <a:r>
              <a:rPr lang="en-US" altLang="zh-CN" dirty="0" smtClean="0"/>
              <a:t>real w1,w2,w3,w4,b: [array([ 0.01919615], </a:t>
            </a:r>
            <a:r>
              <a:rPr lang="en-US" altLang="zh-CN" dirty="0" err="1" smtClean="0"/>
              <a:t>dtype</a:t>
            </a:r>
            <a:r>
              <a:rPr lang="en-US" altLang="zh-CN" dirty="0" smtClean="0"/>
              <a:t>=float32), array([ 0.00241323], </a:t>
            </a:r>
            <a:r>
              <a:rPr lang="en-US" altLang="zh-CN" dirty="0" err="1" smtClean="0"/>
              <a:t>dtype</a:t>
            </a:r>
            <a:r>
              <a:rPr lang="en-US" altLang="zh-CN" dirty="0" smtClean="0"/>
              <a:t>=float32), array([ -2.31604572e-05], </a:t>
            </a:r>
            <a:r>
              <a:rPr lang="en-US" altLang="zh-CN" dirty="0" err="1" smtClean="0"/>
              <a:t>dtype</a:t>
            </a:r>
            <a:r>
              <a:rPr lang="en-US" altLang="zh-CN" dirty="0" smtClean="0"/>
              <a:t>=float32), array([  5.86446696e-08], </a:t>
            </a:r>
            <a:r>
              <a:rPr lang="en-US" altLang="zh-CN" dirty="0" err="1" smtClean="0"/>
              <a:t>dtype</a:t>
            </a:r>
            <a:r>
              <a:rPr lang="en-US" altLang="zh-CN" dirty="0" smtClean="0"/>
              <a:t>=float32), array([ 7.22432327], </a:t>
            </a:r>
            <a:r>
              <a:rPr lang="en-US" altLang="zh-CN" dirty="0" err="1" smtClean="0"/>
              <a:t>dtype</a:t>
            </a:r>
            <a:r>
              <a:rPr lang="en-US" altLang="zh-CN" dirty="0" smtClean="0"/>
              <a:t>=float32)]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step: 100140 Training...Cost= 0.639202</a:t>
            </a:r>
          </a:p>
          <a:p>
            <a:r>
              <a:rPr lang="en-US" altLang="zh-CN" dirty="0" smtClean="0"/>
              <a:t>step: 100140 Testing...Cost= 1384.44</a:t>
            </a:r>
          </a:p>
          <a:p>
            <a:r>
              <a:rPr lang="en-US" altLang="zh-CN" dirty="0" smtClean="0"/>
              <a:t>real w1,w2,w3,w4,w5,b: [array([-0.11393704], </a:t>
            </a:r>
            <a:r>
              <a:rPr lang="en-US" altLang="zh-CN" dirty="0" err="1" smtClean="0"/>
              <a:t>dtype</a:t>
            </a:r>
            <a:r>
              <a:rPr lang="en-US" altLang="zh-CN" dirty="0" smtClean="0"/>
              <a:t>=float32), array([ 0.0043423], </a:t>
            </a:r>
            <a:r>
              <a:rPr lang="en-US" altLang="zh-CN" dirty="0" err="1" smtClean="0"/>
              <a:t>dtype</a:t>
            </a:r>
            <a:r>
              <a:rPr lang="en-US" altLang="zh-CN" dirty="0" smtClean="0"/>
              <a:t>=float32), array([ -1.70163639e-05], </a:t>
            </a:r>
            <a:r>
              <a:rPr lang="en-US" altLang="zh-CN" dirty="0" err="1" smtClean="0"/>
              <a:t>dtype</a:t>
            </a:r>
            <a:r>
              <a:rPr lang="en-US" altLang="zh-CN" dirty="0" smtClean="0"/>
              <a:t>=float32), array([ -9.13407376e-08], </a:t>
            </a:r>
            <a:r>
              <a:rPr lang="en-US" altLang="zh-CN" dirty="0" err="1" smtClean="0"/>
              <a:t>dtype</a:t>
            </a:r>
            <a:r>
              <a:rPr lang="en-US" altLang="zh-CN" dirty="0" smtClean="0"/>
              <a:t>=float32), array([  4.23158175e-10], </a:t>
            </a:r>
            <a:r>
              <a:rPr lang="en-US" altLang="zh-CN" dirty="0" err="1" smtClean="0"/>
              <a:t>dtype</a:t>
            </a:r>
            <a:r>
              <a:rPr lang="en-US" altLang="zh-CN" dirty="0" smtClean="0"/>
              <a:t>=float32), array([ 64.25491333], </a:t>
            </a:r>
            <a:r>
              <a:rPr lang="en-US" altLang="zh-CN" dirty="0" err="1" smtClean="0"/>
              <a:t>dtype</a:t>
            </a:r>
            <a:r>
              <a:rPr lang="en-US" altLang="zh-CN" dirty="0" smtClean="0"/>
              <a:t>=float32)]</a:t>
            </a:r>
          </a:p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3FE11E-35C0-4BC9-B971-61BAFF4741F7}" type="slidenum">
              <a:rPr lang="zh-CN" altLang="en-US" smtClean="0"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257223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step: 17884 Training...Cost= 4.8322</a:t>
            </a:r>
          </a:p>
          <a:p>
            <a:r>
              <a:rPr lang="en-US" altLang="zh-TW" dirty="0" smtClean="0"/>
              <a:t>step: 17884 Testing...Cost= 14.2049</a:t>
            </a:r>
          </a:p>
          <a:p>
            <a:r>
              <a:rPr lang="en-US" altLang="zh-TW" dirty="0" smtClean="0"/>
              <a:t>real b,w1,w2: [ 7.98640108] [ 0.04811323] [  2.55461127e-05]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AF5848-695C-4954-8FA3-37BB77D7C21E}" type="slidenum">
              <a:rPr lang="zh-TW" altLang="en-US" smtClean="0"/>
              <a:t>50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629955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68" name="Shape 66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step: 32508 Training...Cost= 3.72574</a:t>
            </a:r>
          </a:p>
          <a:p>
            <a:r>
              <a:rPr lang="en-US" altLang="zh-TW" dirty="0" smtClean="0"/>
              <a:t>step: 32508 Testing...Cost= 25.501</a:t>
            </a:r>
          </a:p>
          <a:p>
            <a:r>
              <a:rPr lang="en-US" altLang="zh-TW" dirty="0" smtClean="0"/>
              <a:t>real b,w1,w2,w3: [ 6.03265285] [ 0.16374671] [-0.0011891] [  3.33052890e-06]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3FE11E-35C0-4BC9-B971-61BAFF4741F7}" type="slidenum">
              <a:rPr lang="zh-CN" altLang="en-US" smtClean="0"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140351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step: 111750 Training...Cost= 2.22085</a:t>
            </a:r>
          </a:p>
          <a:p>
            <a:r>
              <a:rPr lang="en-US" altLang="zh-CN" dirty="0" smtClean="0"/>
              <a:t>step: 111750 Testing...Cost= 170.537</a:t>
            </a:r>
          </a:p>
          <a:p>
            <a:r>
              <a:rPr lang="en-US" altLang="zh-CN" dirty="0" smtClean="0"/>
              <a:t>real b,w1,w2,w3,w4: [ 7.22432327] [ 0.01919615] [ 0.00241323] [ -2.31604572e-05] [  5.86446696e-08]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3FE11E-35C0-4BC9-B971-61BAFF4741F7}" type="slidenum">
              <a:rPr lang="zh-CN" altLang="en-US" smtClean="0"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226334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step: 100140 Training...Cost= 0.639202</a:t>
            </a:r>
          </a:p>
          <a:p>
            <a:r>
              <a:rPr lang="en-US" altLang="zh-CN" dirty="0" smtClean="0"/>
              <a:t>step: 100140 Testing...Cost= 1384.44</a:t>
            </a:r>
          </a:p>
          <a:p>
            <a:r>
              <a:rPr lang="en-US" altLang="zh-CN" dirty="0" smtClean="0"/>
              <a:t>real b,w1,w2,w3,w4,w5: [-0.11393704] [ 0.0043423] [ -1.70163639e-05] [ -9.13407376e-08] [  4.23158175e-10] [ 64.25491333]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3FE11E-35C0-4BC9-B971-61BAFF4741F7}" type="slidenum">
              <a:rPr lang="zh-CN" altLang="en-US" smtClean="0"/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065509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step: 3433 Training...Cost= 4.84317</a:t>
            </a:r>
          </a:p>
          <a:p>
            <a:r>
              <a:rPr lang="en-US" altLang="zh-CN" dirty="0" smtClean="0"/>
              <a:t>step: 3433 Testing...Cost= 14.3198</a:t>
            </a:r>
          </a:p>
          <a:p>
            <a:r>
              <a:rPr lang="en-US" altLang="zh-CN" dirty="0" smtClean="0"/>
              <a:t>real w1,b: [array([ 0.05397139], </a:t>
            </a:r>
            <a:r>
              <a:rPr lang="en-US" altLang="zh-CN" dirty="0" err="1" smtClean="0"/>
              <a:t>dtype</a:t>
            </a:r>
            <a:r>
              <a:rPr lang="en-US" altLang="zh-CN" dirty="0" smtClean="0"/>
              <a:t>=float32), array([ 7.83362913], </a:t>
            </a:r>
            <a:r>
              <a:rPr lang="en-US" altLang="zh-CN" dirty="0" err="1" smtClean="0"/>
              <a:t>dtype</a:t>
            </a:r>
            <a:r>
              <a:rPr lang="en-US" altLang="zh-CN" dirty="0" smtClean="0"/>
              <a:t>=float32)]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step: 17884 Training...Cost= 4.8322</a:t>
            </a:r>
          </a:p>
          <a:p>
            <a:r>
              <a:rPr lang="en-US" altLang="zh-CN" dirty="0" smtClean="0"/>
              <a:t>step: 17884 Testing...Cost= 14.2049</a:t>
            </a:r>
          </a:p>
          <a:p>
            <a:r>
              <a:rPr lang="en-US" altLang="zh-CN" dirty="0" smtClean="0"/>
              <a:t>real w1,w2,b: [array([ 0.04811323], </a:t>
            </a:r>
            <a:r>
              <a:rPr lang="en-US" altLang="zh-CN" dirty="0" err="1" smtClean="0"/>
              <a:t>dtype</a:t>
            </a:r>
            <a:r>
              <a:rPr lang="en-US" altLang="zh-CN" dirty="0" smtClean="0"/>
              <a:t>=float32), array([  2.55461127e-05], </a:t>
            </a:r>
            <a:r>
              <a:rPr lang="en-US" altLang="zh-CN" dirty="0" err="1" smtClean="0"/>
              <a:t>dtype</a:t>
            </a:r>
            <a:r>
              <a:rPr lang="en-US" altLang="zh-CN" dirty="0" smtClean="0"/>
              <a:t>=float32), array([ 7.98640108], </a:t>
            </a:r>
            <a:r>
              <a:rPr lang="en-US" altLang="zh-CN" dirty="0" err="1" smtClean="0"/>
              <a:t>dtype</a:t>
            </a:r>
            <a:r>
              <a:rPr lang="en-US" altLang="zh-CN" dirty="0" smtClean="0"/>
              <a:t>=float32)]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step: 32508 Training...Cost= 3.72574</a:t>
            </a:r>
          </a:p>
          <a:p>
            <a:r>
              <a:rPr lang="en-US" altLang="zh-CN" dirty="0" smtClean="0"/>
              <a:t>step: 32508 Testing...Cost= 25.501</a:t>
            </a:r>
          </a:p>
          <a:p>
            <a:r>
              <a:rPr lang="en-US" altLang="zh-CN" dirty="0" smtClean="0"/>
              <a:t>real w1,w2,w3,b: [array([ 0.16374671], </a:t>
            </a:r>
            <a:r>
              <a:rPr lang="en-US" altLang="zh-CN" dirty="0" err="1" smtClean="0"/>
              <a:t>dtype</a:t>
            </a:r>
            <a:r>
              <a:rPr lang="en-US" altLang="zh-CN" dirty="0" smtClean="0"/>
              <a:t>=float32), array([-0.0011891], </a:t>
            </a:r>
            <a:r>
              <a:rPr lang="en-US" altLang="zh-CN" dirty="0" err="1" smtClean="0"/>
              <a:t>dtype</a:t>
            </a:r>
            <a:r>
              <a:rPr lang="en-US" altLang="zh-CN" dirty="0" smtClean="0"/>
              <a:t>=float32), array([  3.33052890e-06], </a:t>
            </a:r>
            <a:r>
              <a:rPr lang="en-US" altLang="zh-CN" dirty="0" err="1" smtClean="0"/>
              <a:t>dtype</a:t>
            </a:r>
            <a:r>
              <a:rPr lang="en-US" altLang="zh-CN" dirty="0" smtClean="0"/>
              <a:t>=float32), array([ 6.03265285], </a:t>
            </a:r>
            <a:r>
              <a:rPr lang="en-US" altLang="zh-CN" dirty="0" err="1" smtClean="0"/>
              <a:t>dtype</a:t>
            </a:r>
            <a:r>
              <a:rPr lang="en-US" altLang="zh-CN" dirty="0" smtClean="0"/>
              <a:t>=float32)]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step: 111750 Training...Cost= 2.22085</a:t>
            </a:r>
          </a:p>
          <a:p>
            <a:r>
              <a:rPr lang="en-US" altLang="zh-CN" dirty="0" smtClean="0"/>
              <a:t>step: 111750 Testing...Cost= 170.537</a:t>
            </a:r>
          </a:p>
          <a:p>
            <a:r>
              <a:rPr lang="en-US" altLang="zh-CN" dirty="0" smtClean="0"/>
              <a:t>real w1,w2,w3,w4,b: [array([ 0.01919615], </a:t>
            </a:r>
            <a:r>
              <a:rPr lang="en-US" altLang="zh-CN" dirty="0" err="1" smtClean="0"/>
              <a:t>dtype</a:t>
            </a:r>
            <a:r>
              <a:rPr lang="en-US" altLang="zh-CN" dirty="0" smtClean="0"/>
              <a:t>=float32), array([ 0.00241323], </a:t>
            </a:r>
            <a:r>
              <a:rPr lang="en-US" altLang="zh-CN" dirty="0" err="1" smtClean="0"/>
              <a:t>dtype</a:t>
            </a:r>
            <a:r>
              <a:rPr lang="en-US" altLang="zh-CN" dirty="0" smtClean="0"/>
              <a:t>=float32), array([ -2.31604572e-05], </a:t>
            </a:r>
            <a:r>
              <a:rPr lang="en-US" altLang="zh-CN" dirty="0" err="1" smtClean="0"/>
              <a:t>dtype</a:t>
            </a:r>
            <a:r>
              <a:rPr lang="en-US" altLang="zh-CN" dirty="0" smtClean="0"/>
              <a:t>=float32), array([  5.86446696e-08], </a:t>
            </a:r>
            <a:r>
              <a:rPr lang="en-US" altLang="zh-CN" dirty="0" err="1" smtClean="0"/>
              <a:t>dtype</a:t>
            </a:r>
            <a:r>
              <a:rPr lang="en-US" altLang="zh-CN" dirty="0" smtClean="0"/>
              <a:t>=float32), array([ 7.22432327], </a:t>
            </a:r>
            <a:r>
              <a:rPr lang="en-US" altLang="zh-CN" dirty="0" err="1" smtClean="0"/>
              <a:t>dtype</a:t>
            </a:r>
            <a:r>
              <a:rPr lang="en-US" altLang="zh-CN" dirty="0" smtClean="0"/>
              <a:t>=float32)]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step: 100140 Training...Cost= 0.639202</a:t>
            </a:r>
          </a:p>
          <a:p>
            <a:r>
              <a:rPr lang="en-US" altLang="zh-CN" dirty="0" smtClean="0"/>
              <a:t>step: 100140 Testing...Cost= 1384.44</a:t>
            </a:r>
          </a:p>
          <a:p>
            <a:r>
              <a:rPr lang="en-US" altLang="zh-CN" dirty="0" smtClean="0"/>
              <a:t>real w1,w2,w3,w4,w5,b: [array([-0.11393704], </a:t>
            </a:r>
            <a:r>
              <a:rPr lang="en-US" altLang="zh-CN" dirty="0" err="1" smtClean="0"/>
              <a:t>dtype</a:t>
            </a:r>
            <a:r>
              <a:rPr lang="en-US" altLang="zh-CN" dirty="0" smtClean="0"/>
              <a:t>=float32), array([ 0.0043423], </a:t>
            </a:r>
            <a:r>
              <a:rPr lang="en-US" altLang="zh-CN" dirty="0" err="1" smtClean="0"/>
              <a:t>dtype</a:t>
            </a:r>
            <a:r>
              <a:rPr lang="en-US" altLang="zh-CN" dirty="0" smtClean="0"/>
              <a:t>=float32), array([ -1.70163639e-05], </a:t>
            </a:r>
            <a:r>
              <a:rPr lang="en-US" altLang="zh-CN" dirty="0" err="1" smtClean="0"/>
              <a:t>dtype</a:t>
            </a:r>
            <a:r>
              <a:rPr lang="en-US" altLang="zh-CN" dirty="0" smtClean="0"/>
              <a:t>=float32), array([ -9.13407376e-08], </a:t>
            </a:r>
            <a:r>
              <a:rPr lang="en-US" altLang="zh-CN" dirty="0" err="1" smtClean="0"/>
              <a:t>dtype</a:t>
            </a:r>
            <a:r>
              <a:rPr lang="en-US" altLang="zh-CN" dirty="0" smtClean="0"/>
              <a:t>=float32), array([  4.23158175e-10], </a:t>
            </a:r>
            <a:r>
              <a:rPr lang="en-US" altLang="zh-CN" dirty="0" err="1" smtClean="0"/>
              <a:t>dtype</a:t>
            </a:r>
            <a:r>
              <a:rPr lang="en-US" altLang="zh-CN" dirty="0" smtClean="0"/>
              <a:t>=float32), array([ 64.25491333], </a:t>
            </a:r>
            <a:r>
              <a:rPr lang="en-US" altLang="zh-CN" dirty="0" err="1" smtClean="0"/>
              <a:t>dtype</a:t>
            </a:r>
            <a:r>
              <a:rPr lang="en-US" altLang="zh-CN" dirty="0" smtClean="0"/>
              <a:t>=float32)]</a:t>
            </a:r>
          </a:p>
          <a:p>
            <a:r>
              <a:rPr lang="en-US" altLang="zh-CN" dirty="0" smtClean="0"/>
              <a:t>------------------------------------------</a:t>
            </a:r>
          </a:p>
          <a:p>
            <a:r>
              <a:rPr lang="en-US" altLang="zh-CN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 = </a:t>
            </a:r>
            <a:r>
              <a:rPr lang="en-US" altLang="zh-CN" sz="12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np.linspace</a:t>
            </a:r>
            <a:r>
              <a:rPr lang="en-US" altLang="zh-CN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(1, 5, 5)</a:t>
            </a:r>
            <a:br>
              <a:rPr lang="en-US" altLang="zh-CN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Train_Err</a:t>
            </a:r>
            <a:r>
              <a:rPr lang="en-US" altLang="zh-CN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[4.84317,4.8322,3.72574,2.22085,0.639202]</a:t>
            </a:r>
            <a:br>
              <a:rPr lang="en-US" altLang="zh-CN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Test_Err</a:t>
            </a:r>
            <a:r>
              <a:rPr lang="en-US" altLang="zh-CN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[14.3198,14.2049,25.501,170.537,1384.44]</a:t>
            </a:r>
            <a:br>
              <a:rPr lang="en-US" altLang="zh-CN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plt.figure</a:t>
            </a:r>
            <a:r>
              <a:rPr lang="en-US" altLang="zh-CN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(1)</a:t>
            </a:r>
            <a:br>
              <a:rPr lang="en-US" altLang="zh-CN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plt.plot</a:t>
            </a:r>
            <a:r>
              <a:rPr lang="en-US" altLang="zh-CN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(x, np.log(</a:t>
            </a:r>
            <a:r>
              <a:rPr lang="en-US" altLang="zh-CN" sz="12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Train_Err</a:t>
            </a:r>
            <a:r>
              <a:rPr lang="en-US" altLang="zh-CN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),'</a:t>
            </a:r>
            <a:r>
              <a:rPr lang="en-US" altLang="zh-CN" sz="12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</a:t>
            </a:r>
            <a:r>
              <a:rPr lang="en-US" altLang="zh-CN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-', label="Training", color="blue",</a:t>
            </a:r>
            <a:r>
              <a:rPr lang="en-US" altLang="zh-CN" sz="12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linewidth</a:t>
            </a:r>
            <a:r>
              <a:rPr lang="en-US" altLang="zh-CN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=2)</a:t>
            </a:r>
            <a:br>
              <a:rPr lang="en-US" altLang="zh-CN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plt.plot</a:t>
            </a:r>
            <a:r>
              <a:rPr lang="en-US" altLang="zh-CN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(x, np.log(</a:t>
            </a:r>
            <a:r>
              <a:rPr lang="en-US" altLang="zh-CN" sz="12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Test_Err</a:t>
            </a:r>
            <a:r>
              <a:rPr lang="en-US" altLang="zh-CN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), 'r*-', label="Testing", color="Orange", </a:t>
            </a:r>
            <a:r>
              <a:rPr lang="en-US" altLang="zh-CN" sz="12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linewidth</a:t>
            </a:r>
            <a:r>
              <a:rPr lang="en-US" altLang="zh-CN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=2)</a:t>
            </a:r>
            <a:br>
              <a:rPr lang="en-US" altLang="zh-CN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plt.xlabel</a:t>
            </a:r>
            <a:r>
              <a:rPr lang="en-US" altLang="zh-CN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("Model")</a:t>
            </a:r>
            <a:br>
              <a:rPr lang="en-US" altLang="zh-CN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plt.ylabel</a:t>
            </a:r>
            <a:r>
              <a:rPr lang="en-US" altLang="zh-CN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("Log(</a:t>
            </a:r>
            <a:r>
              <a:rPr lang="en-US" altLang="zh-CN" sz="12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MSE_Error</a:t>
            </a:r>
            <a:r>
              <a:rPr lang="en-US" altLang="zh-CN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)")</a:t>
            </a:r>
            <a:br>
              <a:rPr lang="en-US" altLang="zh-CN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plt.title</a:t>
            </a:r>
            <a:r>
              <a:rPr lang="en-US" altLang="zh-CN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(" ")</a:t>
            </a:r>
            <a:br>
              <a:rPr lang="en-US" altLang="zh-CN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plt.xlim</a:t>
            </a:r>
            <a:r>
              <a:rPr lang="en-US" altLang="zh-CN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(1, 5)</a:t>
            </a:r>
            <a:br>
              <a:rPr lang="en-US" altLang="zh-CN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plt.ylim</a:t>
            </a:r>
            <a:r>
              <a:rPr lang="en-US" altLang="zh-CN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(-2, 10)</a:t>
            </a:r>
            <a:br>
              <a:rPr lang="en-US" altLang="zh-CN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plt.grid</a:t>
            </a:r>
            <a:r>
              <a:rPr lang="en-US" altLang="zh-CN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(True)</a:t>
            </a:r>
            <a:br>
              <a:rPr lang="en-US" altLang="zh-CN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plt.legend</a:t>
            </a:r>
            <a:r>
              <a:rPr lang="en-US" altLang="zh-CN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</a:t>
            </a:r>
            <a:br>
              <a:rPr lang="en-US" altLang="zh-CN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plt.show</a:t>
            </a:r>
            <a:r>
              <a:rPr lang="en-US" altLang="zh-CN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</a:t>
            </a:r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AF5848-695C-4954-8FA3-37BB77D7C21E}" type="slidenum">
              <a:rPr lang="zh-TW" altLang="en-US" smtClean="0"/>
              <a:t>55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755504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 smtClean="0"/>
              <a:t>Training...Cost= 1.91326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 smtClean="0"/>
              <a:t>Testing...Cost= 14.5859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 smtClean="0"/>
              <a:t>b,w1,w2,w3,w4,w5,w6: [ 1.6373167] [ 0.07775562] [-0.0001099] [ 0.16305755] [ 0.00051448] [  2.37484010e-09] [ -1.10911461e-10]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AF5848-695C-4954-8FA3-37BB77D7C21E}" type="slidenum">
              <a:rPr lang="zh-TW" altLang="en-US" smtClean="0"/>
              <a:t>56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9235909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8E79A1-5F04-4C9F-9A94-186D96F02F06}" type="slidenum">
              <a:rPr lang="zh-TW" altLang="en-US" smtClean="0"/>
              <a:t>61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737287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We have to know where</a:t>
            </a:r>
            <a:r>
              <a:rPr lang="en-US" altLang="zh-TW" baseline="0" dirty="0"/>
              <a:t> is the error come from?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8E79A1-5F04-4C9F-9A94-186D96F02F06}" type="slidenum">
              <a:rPr lang="zh-TW" altLang="en-US" smtClean="0"/>
              <a:t>62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1150378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8E79A1-5F04-4C9F-9A94-186D96F02F06}" type="slidenum">
              <a:rPr lang="zh-TW" altLang="en-US" smtClean="0"/>
              <a:t>66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3395111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8E79A1-5F04-4C9F-9A94-186D96F02F06}" type="slidenum">
              <a:rPr lang="zh-TW" altLang="en-US" smtClean="0"/>
              <a:t>67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9598349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We don’t really know the F^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8E79A1-5F04-4C9F-9A94-186D96F02F06}" type="slidenum">
              <a:rPr lang="zh-TW" altLang="en-US" smtClean="0"/>
              <a:t>72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990048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Shape 677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78" name="Shape 6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8E79A1-5F04-4C9F-9A94-186D96F02F06}" type="slidenum">
              <a:rPr lang="zh-TW" altLang="en-US" smtClean="0"/>
              <a:t>75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4299548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3FE11E-35C0-4BC9-B971-61BAFF4741F7}" type="slidenum">
              <a:rPr lang="zh-CN" altLang="en-US" smtClean="0"/>
              <a:t>76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824205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8E79A1-5F04-4C9F-9A94-186D96F02F06}" type="slidenum">
              <a:rPr lang="zh-TW" altLang="en-US" smtClean="0"/>
              <a:t>77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4113569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3FE11E-35C0-4BC9-B971-61BAFF4741F7}" type="slidenum">
              <a:rPr lang="zh-CN" altLang="en-US" smtClean="0"/>
              <a:t>78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980435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3FE11E-35C0-4BC9-B971-61BAFF4741F7}" type="slidenum">
              <a:rPr lang="zh-CN" altLang="en-US" smtClean="0"/>
              <a:t>79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401965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8E79A1-5F04-4C9F-9A94-186D96F02F06}" type="slidenum">
              <a:rPr lang="zh-TW" altLang="en-US" smtClean="0"/>
              <a:t>80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080933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Shape 68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87" name="Shape 68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Shape 69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697" name="Shape 69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Shape 710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11" name="Shape 71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Shape 725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26" name="Shape 72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B815A0-3B32-43E9-92FE-A376B8E3D1A9}" type="datetimeFigureOut">
              <a:rPr lang="zh-CN" altLang="en-US" smtClean="0"/>
              <a:t>2018/9/26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E956BF-1FD3-4BBC-865E-2DD55E2802F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3539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B815A0-3B32-43E9-92FE-A376B8E3D1A9}" type="datetimeFigureOut">
              <a:rPr lang="zh-CN" altLang="en-US" smtClean="0"/>
              <a:t>2018/9/26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E956BF-1FD3-4BBC-865E-2DD55E2802F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31510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B815A0-3B32-43E9-92FE-A376B8E3D1A9}" type="datetimeFigureOut">
              <a:rPr lang="zh-CN" altLang="en-US" smtClean="0"/>
              <a:t>2018/9/26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E956BF-1FD3-4BBC-865E-2DD55E2802F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83587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&amp; Bullets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-8188" y="178593"/>
            <a:ext cx="9160377" cy="1714501"/>
          </a:xfrm>
          <a:prstGeom prst="rect">
            <a:avLst/>
          </a:prstGeom>
          <a:noFill/>
          <a:ln>
            <a:noFill/>
          </a:ln>
        </p:spPr>
        <p:txBody>
          <a:bodyPr wrap="square" lIns="38399" tIns="38399" rIns="38399" bIns="38399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3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sz="34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sz="34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sz="34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sz="34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sz="34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sz="34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sz="34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sz="34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body" idx="1"/>
          </p:nvPr>
        </p:nvSpPr>
        <p:spPr>
          <a:xfrm>
            <a:off x="180211" y="1946672"/>
            <a:ext cx="8783579" cy="4018360"/>
          </a:xfrm>
          <a:prstGeom prst="rect">
            <a:avLst/>
          </a:prstGeom>
          <a:noFill/>
          <a:ln>
            <a:noFill/>
          </a:ln>
        </p:spPr>
        <p:txBody>
          <a:bodyPr wrap="square" lIns="38399" tIns="38399" rIns="38399" bIns="38399" anchor="ctr" anchorCtr="0"/>
          <a:lstStyle>
            <a:lvl1pPr marL="458724" marR="0" lvl="0" indent="-43312" algn="l" rtl="0">
              <a:lnSpc>
                <a:spcPct val="100000"/>
              </a:lnSpc>
              <a:spcBef>
                <a:spcPts val="1386"/>
              </a:spcBef>
              <a:spcAft>
                <a:spcPts val="0"/>
              </a:spcAft>
              <a:buClr>
                <a:srgbClr val="000000"/>
              </a:buClr>
              <a:buSzPct val="171000"/>
              <a:buFont typeface="Gill Sans"/>
              <a:buChar char="•"/>
              <a:defRPr sz="2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617855" marR="0" lvl="1" indent="-16446" algn="l" rtl="0">
              <a:lnSpc>
                <a:spcPct val="100000"/>
              </a:lnSpc>
              <a:spcBef>
                <a:spcPts val="336"/>
              </a:spcBef>
              <a:spcAft>
                <a:spcPts val="0"/>
              </a:spcAft>
              <a:buClr>
                <a:srgbClr val="000000"/>
              </a:buClr>
              <a:buSzPct val="171000"/>
              <a:buFont typeface="Gill Sans"/>
              <a:buChar char="-"/>
              <a:defRPr sz="2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841883" marR="0" lvl="2" indent="-16446" algn="l" rtl="0">
              <a:lnSpc>
                <a:spcPct val="100000"/>
              </a:lnSpc>
              <a:spcBef>
                <a:spcPts val="336"/>
              </a:spcBef>
              <a:spcAft>
                <a:spcPts val="0"/>
              </a:spcAft>
              <a:buClr>
                <a:srgbClr val="000000"/>
              </a:buClr>
              <a:buSzPct val="171000"/>
              <a:buFont typeface="Gill Sans"/>
              <a:buChar char="•"/>
              <a:defRPr sz="2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065911" marR="0" lvl="3" indent="-16446" algn="l" rtl="0">
              <a:lnSpc>
                <a:spcPct val="100000"/>
              </a:lnSpc>
              <a:spcBef>
                <a:spcPts val="336"/>
              </a:spcBef>
              <a:spcAft>
                <a:spcPts val="0"/>
              </a:spcAft>
              <a:buClr>
                <a:srgbClr val="000000"/>
              </a:buClr>
              <a:buSzPct val="171000"/>
              <a:buFont typeface="Gill Sans"/>
              <a:buChar char="•"/>
              <a:defRPr sz="2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1316609" marR="0" lvl="4" indent="-16446" algn="l" rtl="0">
              <a:lnSpc>
                <a:spcPct val="100000"/>
              </a:lnSpc>
              <a:spcBef>
                <a:spcPts val="336"/>
              </a:spcBef>
              <a:spcAft>
                <a:spcPts val="0"/>
              </a:spcAft>
              <a:buClr>
                <a:srgbClr val="000000"/>
              </a:buClr>
              <a:buSzPct val="171000"/>
              <a:buFont typeface="Gill Sans"/>
              <a:buChar char="•"/>
              <a:defRPr sz="2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1301496" marR="0" lvl="5" indent="-170688" algn="l" rtl="0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sz="2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1493520" marR="0" lvl="6" indent="-170688" algn="l" rtl="0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sz="2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685544" marR="0" lvl="7" indent="-170688" algn="l" rtl="0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sz="2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77568" marR="0" lvl="8" indent="-170688" algn="l" rtl="0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sz="2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4482331" y="6509742"/>
            <a:ext cx="172641" cy="249238"/>
          </a:xfrm>
          <a:prstGeom prst="rect">
            <a:avLst/>
          </a:prstGeom>
          <a:noFill/>
          <a:ln>
            <a:noFill/>
          </a:ln>
        </p:spPr>
        <p:txBody>
          <a:bodyPr wrap="square" lIns="29999" tIns="29999" rIns="29999" bIns="29999" anchor="t" anchorCtr="0">
            <a:noAutofit/>
          </a:bodyPr>
          <a:lstStyle/>
          <a:p>
            <a:pPr algn="ctr">
              <a:buClr>
                <a:srgbClr val="000000"/>
              </a:buClr>
              <a:buSzPct val="25000"/>
            </a:pPr>
            <a:fld id="{00000000-1234-1234-1234-123412341234}" type="slidenum">
              <a:rPr lang="en-US" sz="1000" smtClean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pPr algn="ctr">
                <a:buClr>
                  <a:srgbClr val="000000"/>
                </a:buClr>
                <a:buSzPct val="25000"/>
              </a:pPr>
              <a:t>‹#›</a:t>
            </a:fld>
            <a:endParaRPr lang="en-US" sz="1000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1951954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B815A0-3B32-43E9-92FE-A376B8E3D1A9}" type="datetimeFigureOut">
              <a:rPr lang="zh-CN" altLang="en-US" smtClean="0"/>
              <a:t>2018/9/26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E956BF-1FD3-4BBC-865E-2DD55E2802F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85371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B815A0-3B32-43E9-92FE-A376B8E3D1A9}" type="datetimeFigureOut">
              <a:rPr lang="zh-CN" altLang="en-US" smtClean="0"/>
              <a:t>2018/9/26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E956BF-1FD3-4BBC-865E-2DD55E2802F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46422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B815A0-3B32-43E9-92FE-A376B8E3D1A9}" type="datetimeFigureOut">
              <a:rPr lang="zh-CN" altLang="en-US" smtClean="0"/>
              <a:t>2018/9/26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E956BF-1FD3-4BBC-865E-2DD55E2802F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01590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B815A0-3B32-43E9-92FE-A376B8E3D1A9}" type="datetimeFigureOut">
              <a:rPr lang="zh-CN" altLang="en-US" smtClean="0"/>
              <a:t>2018/9/26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E956BF-1FD3-4BBC-865E-2DD55E2802F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81851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B815A0-3B32-43E9-92FE-A376B8E3D1A9}" type="datetimeFigureOut">
              <a:rPr lang="zh-CN" altLang="en-US" smtClean="0"/>
              <a:t>2018/9/26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E956BF-1FD3-4BBC-865E-2DD55E2802F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12199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B815A0-3B32-43E9-92FE-A376B8E3D1A9}" type="datetimeFigureOut">
              <a:rPr lang="zh-CN" altLang="en-US" smtClean="0"/>
              <a:t>2018/9/26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E956BF-1FD3-4BBC-865E-2DD55E2802F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3112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B815A0-3B32-43E9-92FE-A376B8E3D1A9}" type="datetimeFigureOut">
              <a:rPr lang="zh-CN" altLang="en-US" smtClean="0"/>
              <a:t>2018/9/26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E956BF-1FD3-4BBC-865E-2DD55E2802F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45494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B815A0-3B32-43E9-92FE-A376B8E3D1A9}" type="datetimeFigureOut">
              <a:rPr lang="zh-CN" altLang="en-US" smtClean="0"/>
              <a:t>2018/9/26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E956BF-1FD3-4BBC-865E-2DD55E2802F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65101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B815A0-3B32-43E9-92FE-A376B8E3D1A9}" type="datetimeFigureOut">
              <a:rPr lang="zh-CN" altLang="en-US" smtClean="0"/>
              <a:t>2018/9/26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E956BF-1FD3-4BBC-865E-2DD55E2802F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52342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0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9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12.png"/><Relationship Id="rId9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wmf"/><Relationship Id="rId3" Type="http://schemas.openxmlformats.org/officeDocument/2006/relationships/notesSlide" Target="../notesSlides/notesSlide9.xml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0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2.w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13.wmf"/><Relationship Id="rId4" Type="http://schemas.openxmlformats.org/officeDocument/2006/relationships/oleObject" Target="../embeddings/oleObject5.bin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14.wmf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6.bin"/><Relationship Id="rId5" Type="http://schemas.openxmlformats.org/officeDocument/2006/relationships/image" Target="../media/image17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14.wmf"/><Relationship Id="rId5" Type="http://schemas.openxmlformats.org/officeDocument/2006/relationships/oleObject" Target="../embeddings/oleObject7.bin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20.png"/><Relationship Id="rId5" Type="http://schemas.openxmlformats.org/officeDocument/2006/relationships/image" Target="../media/image14.wmf"/><Relationship Id="rId4" Type="http://schemas.openxmlformats.org/officeDocument/2006/relationships/oleObject" Target="../embeddings/oleObject8.bin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wmf"/><Relationship Id="rId3" Type="http://schemas.openxmlformats.org/officeDocument/2006/relationships/notesSlide" Target="../notesSlides/notesSlide16.xml"/><Relationship Id="rId7" Type="http://schemas.openxmlformats.org/officeDocument/2006/relationships/oleObject" Target="../embeddings/oleObject10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20.png"/><Relationship Id="rId5" Type="http://schemas.openxmlformats.org/officeDocument/2006/relationships/image" Target="../media/image21.wmf"/><Relationship Id="rId10" Type="http://schemas.openxmlformats.org/officeDocument/2006/relationships/image" Target="../media/image23.wmf"/><Relationship Id="rId4" Type="http://schemas.openxmlformats.org/officeDocument/2006/relationships/oleObject" Target="../embeddings/oleObject9.bin"/><Relationship Id="rId9" Type="http://schemas.openxmlformats.org/officeDocument/2006/relationships/oleObject" Target="../embeddings/oleObject11.bin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7" Type="http://schemas.openxmlformats.org/officeDocument/2006/relationships/image" Target="../media/image25.wmf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13.bin"/><Relationship Id="rId5" Type="http://schemas.openxmlformats.org/officeDocument/2006/relationships/image" Target="../media/image24.wmf"/><Relationship Id="rId4" Type="http://schemas.openxmlformats.org/officeDocument/2006/relationships/oleObject" Target="../embeddings/oleObject12.bin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1.png"/><Relationship Id="rId5" Type="http://schemas.openxmlformats.org/officeDocument/2006/relationships/image" Target="../media/image34.png"/><Relationship Id="rId4" Type="http://schemas.openxmlformats.org/officeDocument/2006/relationships/hyperlink" Target="https://www.tensorflow.org/api_docs/python/tf/reduce_mean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e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6.png"/><Relationship Id="rId18" Type="http://schemas.openxmlformats.org/officeDocument/2006/relationships/image" Target="../media/image42.png"/><Relationship Id="rId3" Type="http://schemas.openxmlformats.org/officeDocument/2006/relationships/notesSlide" Target="../notesSlides/notesSlide28.xml"/><Relationship Id="rId7" Type="http://schemas.openxmlformats.org/officeDocument/2006/relationships/image" Target="../media/image39.png"/><Relationship Id="rId12" Type="http://schemas.openxmlformats.org/officeDocument/2006/relationships/image" Target="../media/image45.png"/><Relationship Id="rId17" Type="http://schemas.openxmlformats.org/officeDocument/2006/relationships/image" Target="../media/image41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7.png"/><Relationship Id="rId1" Type="http://schemas.openxmlformats.org/officeDocument/2006/relationships/vmlDrawing" Target="../drawings/vmlDrawing10.vml"/><Relationship Id="rId6" Type="http://schemas.openxmlformats.org/officeDocument/2006/relationships/image" Target="../media/image38.png"/><Relationship Id="rId11" Type="http://schemas.openxmlformats.org/officeDocument/2006/relationships/image" Target="../media/image170.png"/><Relationship Id="rId5" Type="http://schemas.openxmlformats.org/officeDocument/2006/relationships/image" Target="../media/image37.wmf"/><Relationship Id="rId15" Type="http://schemas.openxmlformats.org/officeDocument/2006/relationships/image" Target="../media/image180.png"/><Relationship Id="rId4" Type="http://schemas.openxmlformats.org/officeDocument/2006/relationships/oleObject" Target="../embeddings/oleObject14.bin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notesSlide" Target="../notesSlides/notesSlide29.xml"/><Relationship Id="rId7" Type="http://schemas.openxmlformats.org/officeDocument/2006/relationships/image" Target="../media/image44.png"/><Relationship Id="rId12" Type="http://schemas.openxmlformats.org/officeDocument/2006/relationships/image" Target="../media/image5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43.png"/><Relationship Id="rId11" Type="http://schemas.openxmlformats.org/officeDocument/2006/relationships/image" Target="../media/image50.png"/><Relationship Id="rId5" Type="http://schemas.openxmlformats.org/officeDocument/2006/relationships/image" Target="../media/image37.wmf"/><Relationship Id="rId10" Type="http://schemas.openxmlformats.org/officeDocument/2006/relationships/image" Target="../media/image49.png"/><Relationship Id="rId4" Type="http://schemas.openxmlformats.org/officeDocument/2006/relationships/oleObject" Target="../embeddings/oleObject15.bin"/><Relationship Id="rId9" Type="http://schemas.openxmlformats.org/officeDocument/2006/relationships/image" Target="../media/image47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0.png"/><Relationship Id="rId3" Type="http://schemas.openxmlformats.org/officeDocument/2006/relationships/notesSlide" Target="../notesSlides/notesSlide30.xml"/><Relationship Id="rId7" Type="http://schemas.openxmlformats.org/officeDocument/2006/relationships/image" Target="../media/image38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37.wmf"/><Relationship Id="rId11" Type="http://schemas.openxmlformats.org/officeDocument/2006/relationships/image" Target="../media/image411.png"/><Relationship Id="rId5" Type="http://schemas.openxmlformats.org/officeDocument/2006/relationships/oleObject" Target="../embeddings/oleObject16.bin"/><Relationship Id="rId10" Type="http://schemas.openxmlformats.org/officeDocument/2006/relationships/image" Target="../media/image47.png"/><Relationship Id="rId4" Type="http://schemas.openxmlformats.org/officeDocument/2006/relationships/image" Target="../media/image52.png"/><Relationship Id="rId9" Type="http://schemas.openxmlformats.org/officeDocument/2006/relationships/image" Target="../media/image5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1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5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notesSlide" Target="../notesSlides/notesSlide31.xml"/><Relationship Id="rId7" Type="http://schemas.openxmlformats.org/officeDocument/2006/relationships/image" Target="../media/image46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450.png"/><Relationship Id="rId5" Type="http://schemas.openxmlformats.org/officeDocument/2006/relationships/image" Target="../media/image37.wmf"/><Relationship Id="rId4" Type="http://schemas.openxmlformats.org/officeDocument/2006/relationships/oleObject" Target="../embeddings/oleObject17.bin"/><Relationship Id="rId9" Type="http://schemas.openxmlformats.org/officeDocument/2006/relationships/image" Target="../media/image57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00.png"/><Relationship Id="rId7" Type="http://schemas.openxmlformats.org/officeDocument/2006/relationships/image" Target="../media/image59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410.png"/><Relationship Id="rId5" Type="http://schemas.openxmlformats.org/officeDocument/2006/relationships/image" Target="../media/image58.wmf"/><Relationship Id="rId4" Type="http://schemas.openxmlformats.org/officeDocument/2006/relationships/oleObject" Target="../embeddings/oleObject18.bin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00.png"/><Relationship Id="rId7" Type="http://schemas.openxmlformats.org/officeDocument/2006/relationships/image" Target="../media/image6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59.png"/><Relationship Id="rId11" Type="http://schemas.openxmlformats.org/officeDocument/2006/relationships/image" Target="../media/image410.png"/><Relationship Id="rId5" Type="http://schemas.openxmlformats.org/officeDocument/2006/relationships/image" Target="../media/image58.wmf"/><Relationship Id="rId4" Type="http://schemas.openxmlformats.org/officeDocument/2006/relationships/oleObject" Target="../embeddings/oleObject19.bin"/><Relationship Id="rId9" Type="http://schemas.openxmlformats.org/officeDocument/2006/relationships/image" Target="../media/image62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65.png"/><Relationship Id="rId3" Type="http://schemas.openxmlformats.org/officeDocument/2006/relationships/notesSlide" Target="../notesSlides/notesSlide32.xml"/><Relationship Id="rId7" Type="http://schemas.openxmlformats.org/officeDocument/2006/relationships/image" Target="../media/image59.png"/><Relationship Id="rId12" Type="http://schemas.openxmlformats.org/officeDocument/2006/relationships/image" Target="../media/image6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58.wmf"/><Relationship Id="rId11" Type="http://schemas.openxmlformats.org/officeDocument/2006/relationships/image" Target="../media/image410.png"/><Relationship Id="rId5" Type="http://schemas.openxmlformats.org/officeDocument/2006/relationships/oleObject" Target="../embeddings/oleObject20.bin"/><Relationship Id="rId4" Type="http://schemas.openxmlformats.org/officeDocument/2006/relationships/image" Target="../media/image50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0.png"/><Relationship Id="rId7" Type="http://schemas.openxmlformats.org/officeDocument/2006/relationships/image" Target="../media/image69.png"/><Relationship Id="rId12" Type="http://schemas.openxmlformats.org/officeDocument/2006/relationships/image" Target="../media/image7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11" Type="http://schemas.openxmlformats.org/officeDocument/2006/relationships/image" Target="../media/image70.png"/><Relationship Id="rId5" Type="http://schemas.openxmlformats.org/officeDocument/2006/relationships/image" Target="../media/image67.png"/><Relationship Id="rId10" Type="http://schemas.openxmlformats.org/officeDocument/2006/relationships/image" Target="../media/image670.png"/><Relationship Id="rId4" Type="http://schemas.openxmlformats.org/officeDocument/2006/relationships/image" Target="../media/image66.png"/><Relationship Id="rId9" Type="http://schemas.openxmlformats.org/officeDocument/2006/relationships/image" Target="../media/image66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7" Type="http://schemas.openxmlformats.org/officeDocument/2006/relationships/image" Target="../media/image72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1.png"/><Relationship Id="rId5" Type="http://schemas.openxmlformats.org/officeDocument/2006/relationships/image" Target="../media/image700.png"/><Relationship Id="rId4" Type="http://schemas.openxmlformats.org/officeDocument/2006/relationships/image" Target="../media/image69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430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74.png"/><Relationship Id="rId7" Type="http://schemas.openxmlformats.org/officeDocument/2006/relationships/image" Target="../media/image82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Relationship Id="rId9" Type="http://schemas.openxmlformats.org/officeDocument/2006/relationships/image" Target="../media/image8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7" Type="http://schemas.openxmlformats.org/officeDocument/2006/relationships/image" Target="../media/image82.png"/><Relationship Id="rId2" Type="http://schemas.openxmlformats.org/officeDocument/2006/relationships/image" Target="../media/image7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76.png"/><Relationship Id="rId4" Type="http://schemas.openxmlformats.org/officeDocument/2006/relationships/image" Target="../media/image75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87.png"/><Relationship Id="rId7" Type="http://schemas.openxmlformats.org/officeDocument/2006/relationships/image" Target="../media/image9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Relationship Id="rId9" Type="http://schemas.openxmlformats.org/officeDocument/2006/relationships/image" Target="../media/image9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0.png"/><Relationship Id="rId7" Type="http://schemas.openxmlformats.org/officeDocument/2006/relationships/image" Target="../media/image9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0.png"/><Relationship Id="rId7" Type="http://schemas.openxmlformats.org/officeDocument/2006/relationships/image" Target="../media/image10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7" Type="http://schemas.openxmlformats.org/officeDocument/2006/relationships/image" Target="../media/image10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96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7" Type="http://schemas.openxmlformats.org/officeDocument/2006/relationships/image" Target="../media/image10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9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0.png"/><Relationship Id="rId7" Type="http://schemas.openxmlformats.org/officeDocument/2006/relationships/image" Target="../media/image1040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0.png"/><Relationship Id="rId5" Type="http://schemas.openxmlformats.org/officeDocument/2006/relationships/image" Target="../media/image1020.png"/><Relationship Id="rId4" Type="http://schemas.openxmlformats.org/officeDocument/2006/relationships/image" Target="../media/image1011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80.png"/><Relationship Id="rId4" Type="http://schemas.openxmlformats.org/officeDocument/2006/relationships/image" Target="../media/image109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image" Target="../media/image112.png"/><Relationship Id="rId7" Type="http://schemas.openxmlformats.org/officeDocument/2006/relationships/image" Target="../media/image114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1.png"/><Relationship Id="rId5" Type="http://schemas.openxmlformats.org/officeDocument/2006/relationships/image" Target="../media/image150.png"/><Relationship Id="rId4" Type="http://schemas.openxmlformats.org/officeDocument/2006/relationships/image" Target="../media/image113.png"/><Relationship Id="rId9" Type="http://schemas.openxmlformats.org/officeDocument/2006/relationships/image" Target="../media/image116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0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0.png"/><Relationship Id="rId4" Type="http://schemas.openxmlformats.org/officeDocument/2006/relationships/image" Target="../media/image11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1.png"/><Relationship Id="rId13" Type="http://schemas.openxmlformats.org/officeDocument/2006/relationships/image" Target="../media/image121.png"/><Relationship Id="rId7" Type="http://schemas.openxmlformats.org/officeDocument/2006/relationships/image" Target="../media/image1142.png"/><Relationship Id="rId12" Type="http://schemas.openxmlformats.org/officeDocument/2006/relationships/image" Target="../media/image120.png"/><Relationship Id="rId2" Type="http://schemas.openxmlformats.org/officeDocument/2006/relationships/image" Target="../media/image11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11" Type="http://schemas.openxmlformats.org/officeDocument/2006/relationships/image" Target="../media/image812.png"/><Relationship Id="rId10" Type="http://schemas.openxmlformats.org/officeDocument/2006/relationships/image" Target="../media/image710.png"/><Relationship Id="rId9" Type="http://schemas.openxmlformats.org/officeDocument/2006/relationships/image" Target="../media/image119.jpe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0.png"/><Relationship Id="rId13" Type="http://schemas.openxmlformats.org/officeDocument/2006/relationships/image" Target="../media/image137.png"/><Relationship Id="rId3" Type="http://schemas.openxmlformats.org/officeDocument/2006/relationships/image" Target="../media/image310.png"/><Relationship Id="rId7" Type="http://schemas.openxmlformats.org/officeDocument/2006/relationships/image" Target="../media/image750.png"/><Relationship Id="rId12" Type="http://schemas.openxmlformats.org/officeDocument/2006/relationships/image" Target="../media/image1210.png"/><Relationship Id="rId2" Type="http://schemas.openxmlformats.org/officeDocument/2006/relationships/image" Target="../media/image11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1.png"/><Relationship Id="rId11" Type="http://schemas.openxmlformats.org/officeDocument/2006/relationships/image" Target="../media/image1140.png"/><Relationship Id="rId5" Type="http://schemas.openxmlformats.org/officeDocument/2006/relationships/image" Target="../media/image510.png"/><Relationship Id="rId10" Type="http://schemas.openxmlformats.org/officeDocument/2006/relationships/image" Target="../media/image1010.png"/><Relationship Id="rId4" Type="http://schemas.openxmlformats.org/officeDocument/2006/relationships/image" Target="../media/image410.png"/><Relationship Id="rId9" Type="http://schemas.openxmlformats.org/officeDocument/2006/relationships/image" Target="../media/image9.png"/><Relationship Id="rId14" Type="http://schemas.openxmlformats.org/officeDocument/2006/relationships/image" Target="../media/image140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7" Type="http://schemas.openxmlformats.org/officeDocument/2006/relationships/image" Target="../media/image140.png"/><Relationship Id="rId2" Type="http://schemas.openxmlformats.org/officeDocument/2006/relationships/image" Target="../media/image11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0.png"/><Relationship Id="rId5" Type="http://schemas.openxmlformats.org/officeDocument/2006/relationships/image" Target="../media/image181.png"/><Relationship Id="rId4" Type="http://schemas.openxmlformats.org/officeDocument/2006/relationships/image" Target="../media/image171.png"/></Relationships>
</file>

<file path=ppt/slides/_rels/slide66.xml.rels><?xml version="1.0" encoding="UTF-8" standalone="yes"?>
<Relationships xmlns="http://schemas.openxmlformats.org/package/2006/relationships"><Relationship Id="rId18" Type="http://schemas.openxmlformats.org/officeDocument/2006/relationships/image" Target="../media/image260.png"/><Relationship Id="rId3" Type="http://schemas.openxmlformats.org/officeDocument/2006/relationships/image" Target="../media/image190.png"/><Relationship Id="rId21" Type="http://schemas.openxmlformats.org/officeDocument/2006/relationships/image" Target="../media/image290.png"/><Relationship Id="rId7" Type="http://schemas.openxmlformats.org/officeDocument/2006/relationships/image" Target="../media/image230.png"/><Relationship Id="rId17" Type="http://schemas.openxmlformats.org/officeDocument/2006/relationships/image" Target="../media/image250.png"/><Relationship Id="rId2" Type="http://schemas.openxmlformats.org/officeDocument/2006/relationships/notesSlide" Target="../notesSlides/notesSlide47.xml"/><Relationship Id="rId16" Type="http://schemas.openxmlformats.org/officeDocument/2006/relationships/image" Target="../media/image240.png"/><Relationship Id="rId20" Type="http://schemas.openxmlformats.org/officeDocument/2006/relationships/image" Target="../media/image2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0.png"/><Relationship Id="rId5" Type="http://schemas.openxmlformats.org/officeDocument/2006/relationships/image" Target="../media/image210.png"/><Relationship Id="rId15" Type="http://schemas.openxmlformats.org/officeDocument/2006/relationships/image" Target="../media/image311.png"/><Relationship Id="rId19" Type="http://schemas.openxmlformats.org/officeDocument/2006/relationships/image" Target="../media/image270.png"/><Relationship Id="rId4" Type="http://schemas.openxmlformats.org/officeDocument/2006/relationships/image" Target="../media/image200.png"/><Relationship Id="rId14" Type="http://schemas.openxmlformats.org/officeDocument/2006/relationships/image" Target="../media/image300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0.png"/><Relationship Id="rId5" Type="http://schemas.openxmlformats.org/officeDocument/2006/relationships/image" Target="../media/image340.png"/><Relationship Id="rId4" Type="http://schemas.openxmlformats.org/officeDocument/2006/relationships/image" Target="../media/image320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5.png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3" Type="http://schemas.openxmlformats.org/officeDocument/2006/relationships/image" Target="../media/image1220.png"/><Relationship Id="rId7" Type="http://schemas.openxmlformats.org/officeDocument/2006/relationships/image" Target="../media/image128.png"/><Relationship Id="rId2" Type="http://schemas.openxmlformats.org/officeDocument/2006/relationships/image" Target="../media/image4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7.png"/><Relationship Id="rId5" Type="http://schemas.openxmlformats.org/officeDocument/2006/relationships/image" Target="../media/image126.png"/><Relationship Id="rId4" Type="http://schemas.openxmlformats.org/officeDocument/2006/relationships/image" Target="../media/image123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11" Type="http://schemas.openxmlformats.org/officeDocument/2006/relationships/image" Target="../media/image8.png"/><Relationship Id="rId10" Type="http://schemas.openxmlformats.org/officeDocument/2006/relationships/image" Target="../media/image7.png"/><Relationship Id="rId9" Type="http://schemas.openxmlformats.org/officeDocument/2006/relationships/image" Target="../media/image6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0.png"/><Relationship Id="rId3" Type="http://schemas.openxmlformats.org/officeDocument/2006/relationships/image" Target="../media/image131.png"/><Relationship Id="rId7" Type="http://schemas.openxmlformats.org/officeDocument/2006/relationships/image" Target="../media/image1310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0.png"/><Relationship Id="rId5" Type="http://schemas.openxmlformats.org/officeDocument/2006/relationships/image" Target="../media/image551.png"/><Relationship Id="rId10" Type="http://schemas.openxmlformats.org/officeDocument/2006/relationships/image" Target="../media/image127.png"/><Relationship Id="rId4" Type="http://schemas.openxmlformats.org/officeDocument/2006/relationships/image" Target="../media/image132.png"/><Relationship Id="rId9" Type="http://schemas.openxmlformats.org/officeDocument/2006/relationships/image" Target="../media/image126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png"/><Relationship Id="rId3" Type="http://schemas.openxmlformats.org/officeDocument/2006/relationships/image" Target="../media/image132.png"/><Relationship Id="rId7" Type="http://schemas.openxmlformats.org/officeDocument/2006/relationships/image" Target="../media/image136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5.png"/><Relationship Id="rId5" Type="http://schemas.openxmlformats.org/officeDocument/2006/relationships/image" Target="../media/image134.png"/><Relationship Id="rId4" Type="http://schemas.openxmlformats.org/officeDocument/2006/relationships/image" Target="../media/image133.png"/><Relationship Id="rId9" Type="http://schemas.openxmlformats.org/officeDocument/2006/relationships/image" Target="../media/image127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0.png"/><Relationship Id="rId3" Type="http://schemas.openxmlformats.org/officeDocument/2006/relationships/image" Target="../media/image571.png"/><Relationship Id="rId7" Type="http://schemas.openxmlformats.org/officeDocument/2006/relationships/image" Target="../media/image65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8.png"/><Relationship Id="rId5" Type="http://schemas.openxmlformats.org/officeDocument/2006/relationships/image" Target="../media/image135.png"/><Relationship Id="rId4" Type="http://schemas.openxmlformats.org/officeDocument/2006/relationships/image" Target="../media/image136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3" Type="http://schemas.openxmlformats.org/officeDocument/2006/relationships/image" Target="../media/image141.png"/><Relationship Id="rId7" Type="http://schemas.openxmlformats.org/officeDocument/2006/relationships/image" Target="../media/image711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0.png"/><Relationship Id="rId5" Type="http://schemas.openxmlformats.org/officeDocument/2006/relationships/image" Target="../media/image690.png"/><Relationship Id="rId4" Type="http://schemas.openxmlformats.org/officeDocument/2006/relationships/image" Target="../media/image680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7" Type="http://schemas.openxmlformats.org/officeDocument/2006/relationships/image" Target="../media/image141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4.png"/><Relationship Id="rId5" Type="http://schemas.openxmlformats.org/officeDocument/2006/relationships/image" Target="../media/image143.png"/><Relationship Id="rId4" Type="http://schemas.openxmlformats.org/officeDocument/2006/relationships/image" Target="../media/image135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5.png"/><Relationship Id="rId4" Type="http://schemas.openxmlformats.org/officeDocument/2006/relationships/image" Target="../media/image136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9.png"/><Relationship Id="rId5" Type="http://schemas.openxmlformats.org/officeDocument/2006/relationships/image" Target="../media/image148.png"/><Relationship Id="rId4" Type="http://schemas.openxmlformats.org/officeDocument/2006/relationships/image" Target="../media/image147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smtClean="0"/>
              <a:t>Linear Regression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7576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Shape 699"/>
          <p:cNvSpPr txBox="1">
            <a:spLocks noGrp="1"/>
          </p:cNvSpPr>
          <p:nvPr>
            <p:ph type="title"/>
          </p:nvPr>
        </p:nvSpPr>
        <p:spPr>
          <a:xfrm>
            <a:off x="-8188" y="178593"/>
            <a:ext cx="9160377" cy="1714501"/>
          </a:xfrm>
          <a:prstGeom prst="rect">
            <a:avLst/>
          </a:prstGeom>
          <a:noFill/>
          <a:ln>
            <a:noFill/>
          </a:ln>
        </p:spPr>
        <p:txBody>
          <a:bodyPr wrap="square" lIns="29999" tIns="29999" rIns="29999" bIns="29999" anchor="ctr" anchorCtr="0">
            <a:noAutofit/>
          </a:bodyPr>
          <a:lstStyle/>
          <a:p>
            <a:pPr>
              <a:buSzPct val="25000"/>
            </a:pPr>
            <a:r>
              <a:rPr lang="en-US" sz="44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Cost function</a:t>
            </a:r>
          </a:p>
        </p:txBody>
      </p:sp>
      <p:sp>
        <p:nvSpPr>
          <p:cNvPr id="700" name="Shape 700"/>
          <p:cNvSpPr txBox="1">
            <a:spLocks noGrp="1"/>
          </p:cNvSpPr>
          <p:nvPr>
            <p:ph type="body" idx="1"/>
          </p:nvPr>
        </p:nvSpPr>
        <p:spPr>
          <a:xfrm>
            <a:off x="1765846" y="1693148"/>
            <a:ext cx="6622578" cy="790179"/>
          </a:xfrm>
          <a:prstGeom prst="rect">
            <a:avLst/>
          </a:prstGeom>
          <a:noFill/>
          <a:ln>
            <a:noFill/>
          </a:ln>
        </p:spPr>
        <p:txBody>
          <a:bodyPr wrap="square" lIns="29999" tIns="29999" rIns="29999" bIns="29999" anchor="ctr" anchorCtr="0">
            <a:noAutofit/>
          </a:bodyPr>
          <a:lstStyle/>
          <a:p>
            <a:pPr indent="-298704">
              <a:spcBef>
                <a:spcPts val="0"/>
              </a:spcBef>
            </a:pPr>
            <a:r>
              <a:rPr lang="en-US" sz="2800" b="1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How fit the line to our (training) data</a:t>
            </a:r>
          </a:p>
        </p:txBody>
      </p:sp>
      <p:sp>
        <p:nvSpPr>
          <p:cNvPr id="12" name="矩形 11"/>
          <p:cNvSpPr/>
          <p:nvPr/>
        </p:nvSpPr>
        <p:spPr>
          <a:xfrm>
            <a:off x="2134694" y="2727413"/>
            <a:ext cx="139814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3600" b="1" dirty="0" smtClean="0"/>
              <a:t>f(x) - y</a:t>
            </a:r>
            <a:endParaRPr lang="zh-TW" altLang="en-US" sz="3600" b="1" baseline="-25000" dirty="0"/>
          </a:p>
        </p:txBody>
      </p:sp>
      <p:grpSp>
        <p:nvGrpSpPr>
          <p:cNvPr id="13" name="组合 12"/>
          <p:cNvGrpSpPr/>
          <p:nvPr/>
        </p:nvGrpSpPr>
        <p:grpSpPr>
          <a:xfrm>
            <a:off x="3523171" y="3250633"/>
            <a:ext cx="4320924" cy="3224136"/>
            <a:chOff x="1701876" y="1809679"/>
            <a:chExt cx="5894904" cy="4287031"/>
          </a:xfrm>
        </p:grpSpPr>
        <p:pic>
          <p:nvPicPr>
            <p:cNvPr id="14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01876" y="1809679"/>
              <a:ext cx="5707717" cy="42870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5" name="Shape 662" descr="Line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 rot="20353541">
              <a:off x="1901747" y="3781056"/>
              <a:ext cx="5695033" cy="47966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6" name="直接连接符 15"/>
            <p:cNvCxnSpPr/>
            <p:nvPr/>
          </p:nvCxnSpPr>
          <p:spPr>
            <a:xfrm>
              <a:off x="6012160" y="2872574"/>
              <a:ext cx="0" cy="432049"/>
            </a:xfrm>
            <a:prstGeom prst="line">
              <a:avLst/>
            </a:prstGeom>
            <a:ln w="571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>
              <a:off x="3553497" y="4249890"/>
              <a:ext cx="0" cy="475254"/>
            </a:xfrm>
            <a:prstGeom prst="line">
              <a:avLst/>
            </a:prstGeom>
            <a:ln w="571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/>
              <p:cNvSpPr/>
              <p:nvPr/>
            </p:nvSpPr>
            <p:spPr>
              <a:xfrm>
                <a:off x="5456922" y="2564904"/>
                <a:ext cx="245131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zh-TW" sz="3200" b="1" dirty="0" smtClean="0"/>
                  <a:t>f(x) = w </a:t>
                </a:r>
                <a14:m>
                  <m:oMath xmlns:m="http://schemas.openxmlformats.org/officeDocument/2006/math">
                    <m:r>
                      <a:rPr lang="en-US" altLang="zh-TW" sz="3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altLang="zh-TW" sz="3200" b="1" dirty="0"/>
                  <a:t> </a:t>
                </a:r>
                <a:r>
                  <a:rPr lang="en-US" altLang="zh-TW" sz="3200" b="1" dirty="0" smtClean="0"/>
                  <a:t>x +b</a:t>
                </a:r>
                <a:endParaRPr lang="zh-TW" altLang="en-US" sz="3200" b="1" baseline="-25000" dirty="0"/>
              </a:p>
            </p:txBody>
          </p:sp>
        </mc:Choice>
        <mc:Fallback xmlns="">
          <p:sp>
            <p:nvSpPr>
              <p:cNvPr id="18" name="矩形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6922" y="2564904"/>
                <a:ext cx="2451313" cy="584775"/>
              </a:xfrm>
              <a:prstGeom prst="rect">
                <a:avLst/>
              </a:prstGeom>
              <a:blipFill rotWithShape="1">
                <a:blip r:embed="rId5"/>
                <a:stretch>
                  <a:fillRect l="-5721" t="-12500" r="-5970" b="-343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61625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Shape 713"/>
          <p:cNvSpPr txBox="1">
            <a:spLocks noGrp="1"/>
          </p:cNvSpPr>
          <p:nvPr>
            <p:ph type="title"/>
          </p:nvPr>
        </p:nvSpPr>
        <p:spPr>
          <a:xfrm>
            <a:off x="-8188" y="178593"/>
            <a:ext cx="9160377" cy="1714501"/>
          </a:xfrm>
          <a:prstGeom prst="rect">
            <a:avLst/>
          </a:prstGeom>
          <a:noFill/>
          <a:ln>
            <a:noFill/>
          </a:ln>
        </p:spPr>
        <p:txBody>
          <a:bodyPr wrap="square" lIns="29999" tIns="29999" rIns="29999" bIns="29999" anchor="ctr" anchorCtr="0">
            <a:noAutofit/>
          </a:bodyPr>
          <a:lstStyle/>
          <a:p>
            <a:pPr>
              <a:buSzPct val="25000"/>
            </a:pPr>
            <a:r>
              <a:rPr lang="en-US" sz="44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Cost function</a:t>
            </a:r>
          </a:p>
        </p:txBody>
      </p:sp>
      <p:sp>
        <p:nvSpPr>
          <p:cNvPr id="714" name="Shape 714"/>
          <p:cNvSpPr txBox="1">
            <a:spLocks noGrp="1"/>
          </p:cNvSpPr>
          <p:nvPr>
            <p:ph type="body" idx="1"/>
          </p:nvPr>
        </p:nvSpPr>
        <p:spPr>
          <a:xfrm>
            <a:off x="1765846" y="1693148"/>
            <a:ext cx="7198642" cy="790179"/>
          </a:xfrm>
          <a:prstGeom prst="rect">
            <a:avLst/>
          </a:prstGeom>
          <a:noFill/>
          <a:ln>
            <a:noFill/>
          </a:ln>
        </p:spPr>
        <p:txBody>
          <a:bodyPr wrap="square" lIns="29999" tIns="29999" rIns="29999" bIns="29999" anchor="ctr" anchorCtr="0">
            <a:noAutofit/>
          </a:bodyPr>
          <a:lstStyle/>
          <a:p>
            <a:pPr indent="-298704">
              <a:spcBef>
                <a:spcPts val="0"/>
              </a:spcBef>
            </a:pPr>
            <a:r>
              <a:rPr lang="en-US" sz="3200" b="1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How fit the line to our (training) data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/>
              <p:cNvSpPr/>
              <p:nvPr/>
            </p:nvSpPr>
            <p:spPr>
              <a:xfrm>
                <a:off x="377041" y="2677844"/>
                <a:ext cx="5563111" cy="6759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000" b="1" i="1">
                              <a:latin typeface="Cambria Math"/>
                              <a:sym typeface="Gill Sans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altLang="zh-TW" sz="2000" b="1" dirty="0">
                              <a:sym typeface="Gill Sans"/>
                            </a:rPr>
                            <m:t>(</m:t>
                          </m:r>
                          <m:r>
                            <m:rPr>
                              <m:nor/>
                            </m:rPr>
                            <a:rPr lang="en-US" altLang="zh-TW" sz="2000" b="1" dirty="0">
                              <a:sym typeface="Gill Sans"/>
                            </a:rPr>
                            <m:t>f</m:t>
                          </m:r>
                          <m:r>
                            <m:rPr>
                              <m:nor/>
                            </m:rPr>
                            <a:rPr lang="en-US" altLang="zh-TW" sz="2000" b="1" dirty="0">
                              <a:sym typeface="Gill Sans"/>
                            </a:rPr>
                            <m:t>(</m:t>
                          </m:r>
                          <m:r>
                            <m:rPr>
                              <m:nor/>
                            </m:rPr>
                            <a:rPr lang="en-US" altLang="zh-TW" sz="2000" b="1" dirty="0">
                              <a:sym typeface="Gill Sans"/>
                            </a:rPr>
                            <m:t>x</m:t>
                          </m:r>
                          <m:r>
                            <m:rPr>
                              <m:nor/>
                            </m:rPr>
                            <a:rPr lang="en-US" altLang="zh-TW" sz="2000" b="1" baseline="30000" dirty="0">
                              <a:sym typeface="Gill Sans"/>
                            </a:rPr>
                            <m:t>(1)</m:t>
                          </m:r>
                          <m:r>
                            <m:rPr>
                              <m:nor/>
                            </m:rPr>
                            <a:rPr lang="en-US" altLang="zh-TW" sz="2000" b="1" dirty="0">
                              <a:sym typeface="Gill Sans"/>
                            </a:rPr>
                            <m:t>)</m:t>
                          </m:r>
                          <m:r>
                            <a:rPr lang="en-US" altLang="zh-TW" sz="2000" b="1" i="1" baseline="30000" dirty="0" smtClean="0">
                              <a:latin typeface="Cambria Math"/>
                              <a:sym typeface="Gill Sans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altLang="zh-TW" sz="2000" b="1" dirty="0">
                              <a:sym typeface="Gill Sans"/>
                            </a:rPr>
                            <m:t>− </m:t>
                          </m:r>
                          <m:r>
                            <m:rPr>
                              <m:nor/>
                            </m:rPr>
                            <a:rPr lang="en-US" altLang="zh-TW" sz="2000" b="1" dirty="0">
                              <a:sym typeface="Gill Sans"/>
                            </a:rPr>
                            <m:t>y</m:t>
                          </m:r>
                          <m:r>
                            <m:rPr>
                              <m:nor/>
                            </m:rPr>
                            <a:rPr lang="en-US" altLang="zh-TW" sz="2000" b="1" baseline="30000" dirty="0">
                              <a:sym typeface="Gill Sans"/>
                            </a:rPr>
                            <m:t>(1)</m:t>
                          </m:r>
                          <m:r>
                            <m:rPr>
                              <m:nor/>
                            </m:rPr>
                            <a:rPr lang="en-US" altLang="zh-TW" sz="2000" b="1" dirty="0">
                              <a:sym typeface="Gill Sans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altLang="zh-TW" sz="2000" b="1" baseline="30000" dirty="0">
                              <a:sym typeface="Gill Sans"/>
                            </a:rPr>
                            <m:t>2</m:t>
                          </m:r>
                          <m:r>
                            <m:rPr>
                              <m:nor/>
                            </m:rPr>
                            <a:rPr lang="en-US" altLang="zh-TW" sz="2000" b="1" dirty="0">
                              <a:sym typeface="Gill Sans"/>
                            </a:rPr>
                            <m:t>+ (</m:t>
                          </m:r>
                          <m:r>
                            <m:rPr>
                              <m:nor/>
                            </m:rPr>
                            <a:rPr lang="en-US" altLang="zh-TW" sz="2000" b="1" dirty="0">
                              <a:sym typeface="Gill Sans"/>
                            </a:rPr>
                            <m:t>f</m:t>
                          </m:r>
                          <m:r>
                            <m:rPr>
                              <m:nor/>
                            </m:rPr>
                            <a:rPr lang="en-US" altLang="zh-TW" sz="2000" b="1" dirty="0">
                              <a:sym typeface="Gill Sans"/>
                            </a:rPr>
                            <m:t>(</m:t>
                          </m:r>
                          <m:r>
                            <m:rPr>
                              <m:nor/>
                            </m:rPr>
                            <a:rPr lang="en-US" altLang="zh-TW" sz="2000" b="1" dirty="0">
                              <a:sym typeface="Gill Sans"/>
                            </a:rPr>
                            <m:t>x</m:t>
                          </m:r>
                          <m:r>
                            <m:rPr>
                              <m:nor/>
                            </m:rPr>
                            <a:rPr lang="en-US" altLang="zh-TW" sz="2000" b="1" baseline="30000" dirty="0">
                              <a:sym typeface="Gill Sans"/>
                            </a:rPr>
                            <m:t>(</m:t>
                          </m:r>
                          <m:r>
                            <m:rPr>
                              <m:nor/>
                            </m:rPr>
                            <a:rPr lang="en-US" altLang="zh-TW" sz="2000" b="1" i="0" baseline="30000" dirty="0" smtClean="0">
                              <a:sym typeface="Gill Sans"/>
                            </a:rPr>
                            <m:t>2</m:t>
                          </m:r>
                          <m:r>
                            <m:rPr>
                              <m:nor/>
                            </m:rPr>
                            <a:rPr lang="en-US" altLang="zh-TW" sz="2000" b="1" baseline="30000" dirty="0">
                              <a:sym typeface="Gill Sans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altLang="zh-TW" sz="2000" b="1" dirty="0">
                              <a:sym typeface="Gill Sans"/>
                            </a:rPr>
                            <m:t>)</m:t>
                          </m:r>
                          <m:r>
                            <a:rPr lang="en-US" altLang="zh-TW" sz="2000" b="1" i="1" dirty="0" smtClean="0">
                              <a:latin typeface="Cambria Math"/>
                              <a:sym typeface="Gill Sans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altLang="zh-TW" sz="2000" b="1" dirty="0">
                              <a:sym typeface="Gill Sans"/>
                            </a:rPr>
                            <m:t>− </m:t>
                          </m:r>
                          <m:r>
                            <m:rPr>
                              <m:nor/>
                            </m:rPr>
                            <a:rPr lang="en-US" altLang="zh-TW" sz="2000" b="1" dirty="0">
                              <a:sym typeface="Gill Sans"/>
                            </a:rPr>
                            <m:t>y</m:t>
                          </m:r>
                          <m:r>
                            <m:rPr>
                              <m:nor/>
                            </m:rPr>
                            <a:rPr lang="en-US" altLang="zh-TW" sz="2000" b="1" baseline="30000" dirty="0">
                              <a:sym typeface="Gill Sans"/>
                            </a:rPr>
                            <m:t>(</m:t>
                          </m:r>
                          <m:r>
                            <m:rPr>
                              <m:nor/>
                            </m:rPr>
                            <a:rPr lang="en-US" altLang="zh-TW" sz="2000" b="1" i="0" baseline="30000" dirty="0" smtClean="0">
                              <a:sym typeface="Gill Sans"/>
                            </a:rPr>
                            <m:t>2</m:t>
                          </m:r>
                          <m:r>
                            <m:rPr>
                              <m:nor/>
                            </m:rPr>
                            <a:rPr lang="en-US" altLang="zh-TW" sz="2000" b="1" baseline="30000" dirty="0">
                              <a:sym typeface="Gill Sans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altLang="zh-TW" sz="2000" b="1" dirty="0">
                              <a:sym typeface="Gill Sans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altLang="zh-TW" sz="2000" b="1" baseline="30000" dirty="0">
                              <a:sym typeface="Gill Sans"/>
                            </a:rPr>
                            <m:t>2</m:t>
                          </m:r>
                          <m:r>
                            <m:rPr>
                              <m:nor/>
                            </m:rPr>
                            <a:rPr lang="en-US" altLang="zh-TW" sz="2000" b="1" dirty="0">
                              <a:sym typeface="Gill Sans"/>
                            </a:rPr>
                            <m:t>+ (</m:t>
                          </m:r>
                          <m:r>
                            <m:rPr>
                              <m:nor/>
                            </m:rPr>
                            <a:rPr lang="en-US" altLang="zh-TW" sz="2000" b="1" dirty="0">
                              <a:sym typeface="Gill Sans"/>
                            </a:rPr>
                            <m:t>f</m:t>
                          </m:r>
                          <m:r>
                            <m:rPr>
                              <m:nor/>
                            </m:rPr>
                            <a:rPr lang="en-US" altLang="zh-TW" sz="2000" b="1" dirty="0">
                              <a:sym typeface="Gill Sans"/>
                            </a:rPr>
                            <m:t>(</m:t>
                          </m:r>
                          <m:r>
                            <m:rPr>
                              <m:nor/>
                            </m:rPr>
                            <a:rPr lang="en-US" altLang="zh-TW" sz="2000" b="1" dirty="0">
                              <a:sym typeface="Gill Sans"/>
                            </a:rPr>
                            <m:t>x</m:t>
                          </m:r>
                          <m:r>
                            <m:rPr>
                              <m:nor/>
                            </m:rPr>
                            <a:rPr lang="en-US" altLang="zh-TW" sz="2000" b="1" baseline="30000" dirty="0">
                              <a:sym typeface="Gill Sans"/>
                            </a:rPr>
                            <m:t>(</m:t>
                          </m:r>
                          <m:r>
                            <m:rPr>
                              <m:nor/>
                            </m:rPr>
                            <a:rPr lang="en-US" altLang="zh-TW" sz="2000" b="1" i="0" baseline="30000" dirty="0" smtClean="0">
                              <a:sym typeface="Gill Sans"/>
                            </a:rPr>
                            <m:t>3</m:t>
                          </m:r>
                          <m:r>
                            <m:rPr>
                              <m:nor/>
                            </m:rPr>
                            <a:rPr lang="en-US" altLang="zh-TW" sz="2000" b="1" baseline="30000" dirty="0">
                              <a:sym typeface="Gill Sans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altLang="zh-TW" sz="2000" b="1" dirty="0">
                              <a:sym typeface="Gill Sans"/>
                            </a:rPr>
                            <m:t>)</m:t>
                          </m:r>
                          <m:r>
                            <a:rPr lang="en-US" altLang="zh-TW" sz="2000" b="1" i="1" dirty="0" smtClean="0">
                              <a:latin typeface="Cambria Math"/>
                              <a:sym typeface="Gill Sans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altLang="zh-TW" sz="2000" b="1" dirty="0">
                              <a:sym typeface="Gill Sans"/>
                            </a:rPr>
                            <m:t>− </m:t>
                          </m:r>
                          <m:r>
                            <m:rPr>
                              <m:nor/>
                            </m:rPr>
                            <a:rPr lang="en-US" altLang="zh-TW" sz="2000" b="1" dirty="0">
                              <a:sym typeface="Gill Sans"/>
                            </a:rPr>
                            <m:t>y</m:t>
                          </m:r>
                          <m:r>
                            <m:rPr>
                              <m:nor/>
                            </m:rPr>
                            <a:rPr lang="en-US" altLang="zh-TW" sz="2000" b="1" baseline="30000" dirty="0">
                              <a:sym typeface="Gill Sans"/>
                            </a:rPr>
                            <m:t>(</m:t>
                          </m:r>
                          <m:r>
                            <m:rPr>
                              <m:nor/>
                            </m:rPr>
                            <a:rPr lang="en-US" altLang="zh-TW" sz="2000" b="1" i="0" baseline="30000" dirty="0" smtClean="0">
                              <a:sym typeface="Gill Sans"/>
                            </a:rPr>
                            <m:t>3</m:t>
                          </m:r>
                          <m:r>
                            <m:rPr>
                              <m:nor/>
                            </m:rPr>
                            <a:rPr lang="en-US" altLang="zh-TW" sz="2000" b="1" baseline="30000" dirty="0">
                              <a:sym typeface="Gill Sans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altLang="zh-TW" sz="2000" b="1" dirty="0">
                              <a:sym typeface="Gill Sans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altLang="zh-TW" sz="2000" b="1" baseline="30000" dirty="0">
                              <a:sym typeface="Gill Sans"/>
                            </a:rPr>
                            <m:t>2</m:t>
                          </m:r>
                          <m:r>
                            <m:rPr>
                              <m:nor/>
                            </m:rPr>
                            <a:rPr lang="en-US" altLang="zh-TW" sz="2000" b="1" dirty="0">
                              <a:sym typeface="Gill Sans"/>
                            </a:rPr>
                            <m:t> </m:t>
                          </m:r>
                        </m:num>
                        <m:den>
                          <m:r>
                            <a:rPr lang="en-US" altLang="zh-TW" sz="2000" b="1">
                              <a:latin typeface="Cambria Math"/>
                              <a:sym typeface="Gill Sans"/>
                            </a:rPr>
                            <m:t>𝟑</m:t>
                          </m:r>
                        </m:den>
                      </m:f>
                    </m:oMath>
                  </m:oMathPara>
                </a14:m>
                <a:endParaRPr lang="zh-TW" altLang="en-US" sz="3200" b="1" dirty="0">
                  <a:sym typeface="Gill Sans"/>
                </a:endParaRPr>
              </a:p>
            </p:txBody>
          </p:sp>
        </mc:Choice>
        <mc:Fallback xmlns=""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041" y="2677844"/>
                <a:ext cx="5563111" cy="675954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42584108"/>
              </p:ext>
            </p:extLst>
          </p:nvPr>
        </p:nvGraphicFramePr>
        <p:xfrm>
          <a:off x="467544" y="4534498"/>
          <a:ext cx="3970338" cy="1138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85" name="公式" r:id="rId5" imgW="1498320" imgH="431640" progId="Equation.3">
                  <p:embed/>
                </p:oleObj>
              </mc:Choice>
              <mc:Fallback>
                <p:oleObj name="公式" r:id="rId5" imgW="1498320" imgH="431640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7544" y="4534498"/>
                        <a:ext cx="3970338" cy="1138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4" name="组合 13"/>
          <p:cNvGrpSpPr/>
          <p:nvPr/>
        </p:nvGrpSpPr>
        <p:grpSpPr>
          <a:xfrm>
            <a:off x="4683920" y="3137638"/>
            <a:ext cx="4352575" cy="3531722"/>
            <a:chOff x="1701876" y="1809679"/>
            <a:chExt cx="5894904" cy="4287031"/>
          </a:xfrm>
        </p:grpSpPr>
        <p:pic>
          <p:nvPicPr>
            <p:cNvPr id="15" name="Picture 2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01876" y="1809679"/>
              <a:ext cx="5707717" cy="42870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6" name="Shape 662" descr="Line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 rot="20353541">
              <a:off x="1901747" y="3781056"/>
              <a:ext cx="5695033" cy="47966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7" name="直接连接符 16"/>
            <p:cNvCxnSpPr/>
            <p:nvPr/>
          </p:nvCxnSpPr>
          <p:spPr>
            <a:xfrm>
              <a:off x="6012160" y="2872574"/>
              <a:ext cx="0" cy="432049"/>
            </a:xfrm>
            <a:prstGeom prst="line">
              <a:avLst/>
            </a:prstGeom>
            <a:ln w="571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>
              <a:off x="3553497" y="4249890"/>
              <a:ext cx="0" cy="475254"/>
            </a:xfrm>
            <a:prstGeom prst="line">
              <a:avLst/>
            </a:prstGeom>
            <a:ln w="571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 18"/>
              <p:cNvSpPr/>
              <p:nvPr/>
            </p:nvSpPr>
            <p:spPr>
              <a:xfrm>
                <a:off x="5940152" y="2552863"/>
                <a:ext cx="245131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zh-TW" sz="3200" b="1" dirty="0" smtClean="0"/>
                  <a:t>f(x) = w </a:t>
                </a:r>
                <a14:m>
                  <m:oMath xmlns:m="http://schemas.openxmlformats.org/officeDocument/2006/math">
                    <m:r>
                      <a:rPr lang="en-US" altLang="zh-TW" sz="3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altLang="zh-TW" sz="3200" b="1" dirty="0"/>
                  <a:t> </a:t>
                </a:r>
                <a:r>
                  <a:rPr lang="en-US" altLang="zh-TW" sz="3200" b="1" dirty="0" smtClean="0"/>
                  <a:t>x +b</a:t>
                </a:r>
                <a:endParaRPr lang="zh-TW" altLang="en-US" sz="3200" b="1" baseline="-25000" dirty="0"/>
              </a:p>
            </p:txBody>
          </p:sp>
        </mc:Choice>
        <mc:Fallback xmlns="">
          <p:sp>
            <p:nvSpPr>
              <p:cNvPr id="19" name="矩形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0152" y="2552863"/>
                <a:ext cx="2451313" cy="584775"/>
              </a:xfrm>
              <a:prstGeom prst="rect">
                <a:avLst/>
              </a:prstGeom>
              <a:blipFill rotWithShape="1">
                <a:blip r:embed="rId9"/>
                <a:stretch>
                  <a:fillRect l="-5707" t="-12500" r="-5707" b="-343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918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Shape 728"/>
          <p:cNvSpPr txBox="1">
            <a:spLocks noGrp="1"/>
          </p:cNvSpPr>
          <p:nvPr>
            <p:ph type="title"/>
          </p:nvPr>
        </p:nvSpPr>
        <p:spPr>
          <a:xfrm>
            <a:off x="-8188" y="178593"/>
            <a:ext cx="9160377" cy="1714501"/>
          </a:xfrm>
          <a:prstGeom prst="rect">
            <a:avLst/>
          </a:prstGeom>
          <a:noFill/>
          <a:ln>
            <a:noFill/>
          </a:ln>
        </p:spPr>
        <p:txBody>
          <a:bodyPr wrap="square" lIns="29999" tIns="29999" rIns="29999" bIns="29999" anchor="ctr" anchorCtr="0">
            <a:noAutofit/>
          </a:bodyPr>
          <a:lstStyle/>
          <a:p>
            <a:pPr>
              <a:buSzPct val="25000"/>
            </a:pPr>
            <a:r>
              <a:rPr lang="en-US" sz="44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Cost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1691680" y="2833772"/>
                <a:ext cx="245131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zh-TW" sz="3200" b="1" dirty="0" smtClean="0"/>
                  <a:t>f(x) = w </a:t>
                </a:r>
                <a14:m>
                  <m:oMath xmlns:m="http://schemas.openxmlformats.org/officeDocument/2006/math">
                    <m:r>
                      <a:rPr lang="en-US" altLang="zh-TW" sz="3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altLang="zh-TW" sz="3200" b="1" dirty="0"/>
                  <a:t> </a:t>
                </a:r>
                <a:r>
                  <a:rPr lang="en-US" altLang="zh-TW" sz="3200" b="1" dirty="0" smtClean="0"/>
                  <a:t>x +b</a:t>
                </a:r>
                <a:endParaRPr lang="zh-TW" altLang="en-US" sz="3200" b="1" baseline="-25000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1680" y="2833772"/>
                <a:ext cx="2451313" cy="584775"/>
              </a:xfrm>
              <a:prstGeom prst="rect">
                <a:avLst/>
              </a:prstGeom>
              <a:blipFill rotWithShape="1">
                <a:blip r:embed="rId4"/>
                <a:stretch>
                  <a:fillRect l="-5970" t="-12500" r="-5721" b="-343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69147098"/>
              </p:ext>
            </p:extLst>
          </p:nvPr>
        </p:nvGraphicFramePr>
        <p:xfrm>
          <a:off x="1780778" y="1772816"/>
          <a:ext cx="3943350" cy="1138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00" name="公式" r:id="rId5" imgW="1485720" imgH="431640" progId="Equation.3">
                  <p:embed/>
                </p:oleObj>
              </mc:Choice>
              <mc:Fallback>
                <p:oleObj name="公式" r:id="rId5" imgW="1485720" imgH="431640" progId="Equation.3">
                  <p:embed/>
                  <p:pic>
                    <p:nvPicPr>
                      <p:cNvPr id="0" name="对象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80778" y="1772816"/>
                        <a:ext cx="3943350" cy="11382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03193782"/>
              </p:ext>
            </p:extLst>
          </p:nvPr>
        </p:nvGraphicFramePr>
        <p:xfrm>
          <a:off x="1835696" y="4725144"/>
          <a:ext cx="4246967" cy="10801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01" name="公式" r:id="rId7" imgW="1688760" imgH="431640" progId="Equation.3">
                  <p:embed/>
                </p:oleObj>
              </mc:Choice>
              <mc:Fallback>
                <p:oleObj name="公式" r:id="rId7" imgW="1688760" imgH="431640" progId="Equation.3">
                  <p:embed/>
                  <p:pic>
                    <p:nvPicPr>
                      <p:cNvPr id="0" name="对象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5696" y="4725144"/>
                        <a:ext cx="4246967" cy="108012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82269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Shape 736"/>
          <p:cNvSpPr txBox="1">
            <a:spLocks noGrp="1"/>
          </p:cNvSpPr>
          <p:nvPr>
            <p:ph type="title"/>
          </p:nvPr>
        </p:nvSpPr>
        <p:spPr>
          <a:xfrm>
            <a:off x="-8188" y="178593"/>
            <a:ext cx="9160377" cy="1714501"/>
          </a:xfrm>
          <a:prstGeom prst="rect">
            <a:avLst/>
          </a:prstGeom>
          <a:noFill/>
          <a:ln>
            <a:noFill/>
          </a:ln>
        </p:spPr>
        <p:txBody>
          <a:bodyPr wrap="square" lIns="29999" tIns="29999" rIns="29999" bIns="29999" anchor="ctr" anchorCtr="0">
            <a:noAutofit/>
          </a:bodyPr>
          <a:lstStyle/>
          <a:p>
            <a:pPr>
              <a:buSzPct val="25000"/>
            </a:pPr>
            <a:r>
              <a:rPr lang="en-US" sz="44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Simplified hypothesis in TF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756293" y="2252311"/>
                <a:ext cx="245131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zh-TW" sz="3200" b="1" dirty="0" smtClean="0"/>
                  <a:t>f(x) = w </a:t>
                </a:r>
                <a14:m>
                  <m:oMath xmlns:m="http://schemas.openxmlformats.org/officeDocument/2006/math">
                    <m:r>
                      <a:rPr lang="en-US" altLang="zh-TW" sz="3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altLang="zh-TW" sz="3200" b="1" dirty="0"/>
                  <a:t> </a:t>
                </a:r>
                <a:r>
                  <a:rPr lang="en-US" altLang="zh-TW" sz="3200" b="1" dirty="0" smtClean="0"/>
                  <a:t>x +b</a:t>
                </a:r>
                <a:endParaRPr lang="zh-TW" altLang="en-US" sz="3200" b="1" baseline="-25000" dirty="0"/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293" y="2252311"/>
                <a:ext cx="2451313" cy="584775"/>
              </a:xfrm>
              <a:prstGeom prst="rect">
                <a:avLst/>
              </a:prstGeom>
              <a:blipFill rotWithShape="1">
                <a:blip r:embed="rId4"/>
                <a:stretch>
                  <a:fillRect l="-5721" t="-12500" r="-5970" b="-343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矩形 1"/>
          <p:cNvSpPr/>
          <p:nvPr/>
        </p:nvSpPr>
        <p:spPr>
          <a:xfrm>
            <a:off x="1957395" y="4755740"/>
            <a:ext cx="7054546" cy="410882"/>
          </a:xfrm>
          <a:prstGeom prst="rect">
            <a:avLst/>
          </a:prstGeom>
          <a:ln w="28575"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</a:pPr>
            <a:r>
              <a:rPr lang="en-US" altLang="zh-CN" dirty="0" smtClean="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cost </a:t>
            </a:r>
            <a:r>
              <a:rPr lang="en-US" altLang="zh-CN" dirty="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en-US" altLang="zh-CN" dirty="0" err="1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tf.reduce_mean</a:t>
            </a:r>
            <a:r>
              <a:rPr lang="en-US" altLang="zh-CN" dirty="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altLang="zh-CN" dirty="0" err="1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tf.square</a:t>
            </a:r>
            <a:r>
              <a:rPr lang="en-US" altLang="zh-CN" dirty="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(hypothesis - </a:t>
            </a:r>
            <a:r>
              <a:rPr lang="en-US" altLang="zh-CN" dirty="0" err="1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y_train</a:t>
            </a:r>
            <a:r>
              <a:rPr lang="en-US" altLang="zh-CN" dirty="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))</a:t>
            </a:r>
          </a:p>
        </p:txBody>
      </p:sp>
      <p:sp>
        <p:nvSpPr>
          <p:cNvPr id="3" name="矩形 2"/>
          <p:cNvSpPr/>
          <p:nvPr/>
        </p:nvSpPr>
        <p:spPr>
          <a:xfrm>
            <a:off x="3707904" y="2746023"/>
            <a:ext cx="4268926" cy="491673"/>
          </a:xfrm>
          <a:prstGeom prst="rect">
            <a:avLst/>
          </a:prstGeom>
          <a:ln w="28575">
            <a:solidFill>
              <a:srgbClr val="0070C0"/>
            </a:solidFill>
          </a:ln>
        </p:spPr>
        <p:txBody>
          <a:bodyPr wrap="none">
            <a:spAutoFit/>
          </a:bodyPr>
          <a:lstStyle/>
          <a:p>
            <a:pPr>
              <a:lnSpc>
                <a:spcPct val="115000"/>
              </a:lnSpc>
            </a:pPr>
            <a:r>
              <a:rPr lang="en-US" altLang="zh-CN" sz="2400" dirty="0">
                <a:sym typeface="Consolas"/>
              </a:rPr>
              <a:t>hypothesis = </a:t>
            </a:r>
            <a:r>
              <a:rPr lang="en-US" altLang="zh-CN" sz="2400" dirty="0" err="1"/>
              <a:t>tf.matmul</a:t>
            </a:r>
            <a:r>
              <a:rPr lang="en-US" altLang="zh-CN" sz="2400" dirty="0"/>
              <a:t>(X, W) + </a:t>
            </a:r>
            <a:r>
              <a:rPr lang="en-US" altLang="zh-CN" sz="2400" dirty="0" smtClean="0"/>
              <a:t>b</a:t>
            </a:r>
            <a:endParaRPr lang="en-US" altLang="zh-CN" sz="2400" b="1" dirty="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66972188"/>
              </p:ext>
            </p:extLst>
          </p:nvPr>
        </p:nvGraphicFramePr>
        <p:xfrm>
          <a:off x="858028" y="3645025"/>
          <a:ext cx="3876843" cy="11107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33" name="公式" r:id="rId5" imgW="1498320" imgH="431640" progId="Equation.3">
                  <p:embed/>
                </p:oleObj>
              </mc:Choice>
              <mc:Fallback>
                <p:oleObj name="公式" r:id="rId5" imgW="1498320" imgH="431640" progId="Equation.3">
                  <p:embed/>
                  <p:pic>
                    <p:nvPicPr>
                      <p:cNvPr id="0" name="对象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8028" y="3645025"/>
                        <a:ext cx="3876843" cy="111071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20435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" grpId="0" animBg="1"/>
      <p:bldP spid="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Shape 747"/>
          <p:cNvSpPr txBox="1">
            <a:spLocks noGrp="1"/>
          </p:cNvSpPr>
          <p:nvPr>
            <p:ph type="title"/>
          </p:nvPr>
        </p:nvSpPr>
        <p:spPr>
          <a:xfrm>
            <a:off x="-8188" y="178594"/>
            <a:ext cx="9160425" cy="1714500"/>
          </a:xfrm>
          <a:prstGeom prst="rect">
            <a:avLst/>
          </a:prstGeom>
          <a:noFill/>
          <a:ln>
            <a:noFill/>
          </a:ln>
        </p:spPr>
        <p:txBody>
          <a:bodyPr wrap="square" lIns="29999" tIns="29999" rIns="29999" bIns="29999" anchor="ctr" anchorCtr="0">
            <a:noAutofit/>
          </a:bodyPr>
          <a:lstStyle/>
          <a:p>
            <a:pPr>
              <a:buSzPct val="25000"/>
            </a:pPr>
            <a:r>
              <a:rPr lang="en-US" sz="44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Goal: Minimize cost</a:t>
            </a:r>
          </a:p>
        </p:txBody>
      </p:sp>
      <p:sp>
        <p:nvSpPr>
          <p:cNvPr id="2" name="矩形 1"/>
          <p:cNvSpPr/>
          <p:nvPr/>
        </p:nvSpPr>
        <p:spPr>
          <a:xfrm>
            <a:off x="2682301" y="2775747"/>
            <a:ext cx="3226461" cy="79451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2500"/>
              </a:lnSpc>
            </a:pPr>
            <a:r>
              <a:rPr lang="en-US" altLang="zh-TW" sz="3600" b="1" dirty="0" smtClean="0">
                <a:sym typeface="Gill Sans"/>
              </a:rPr>
              <a:t>Minimize L(</a:t>
            </a:r>
            <a:r>
              <a:rPr lang="en-US" altLang="zh-TW" sz="3600" b="1" dirty="0" err="1" smtClean="0">
                <a:sym typeface="Gill Sans"/>
              </a:rPr>
              <a:t>w,b</a:t>
            </a:r>
            <a:r>
              <a:rPr lang="en-US" altLang="zh-TW" sz="3600" b="1" dirty="0" smtClean="0">
                <a:sym typeface="Gill Sans"/>
              </a:rPr>
              <a:t>)</a:t>
            </a:r>
          </a:p>
          <a:p>
            <a:pPr>
              <a:lnSpc>
                <a:spcPts val="2700"/>
              </a:lnSpc>
            </a:pPr>
            <a:r>
              <a:rPr lang="en-US" altLang="zh-TW" sz="3600" b="1" dirty="0">
                <a:sym typeface="Gill Sans"/>
              </a:rPr>
              <a:t> </a:t>
            </a:r>
            <a:r>
              <a:rPr lang="en-US" altLang="zh-TW" sz="3600" b="1" dirty="0" smtClean="0">
                <a:sym typeface="Gill Sans"/>
              </a:rPr>
              <a:t>     </a:t>
            </a:r>
            <a:r>
              <a:rPr lang="en-US" altLang="zh-TW" sz="3600" b="1" dirty="0" err="1" smtClean="0">
                <a:sym typeface="Gill Sans"/>
              </a:rPr>
              <a:t>w,b</a:t>
            </a:r>
            <a:r>
              <a:rPr lang="en-US" altLang="zh-TW" sz="3600" b="1" dirty="0" smtClean="0">
                <a:sym typeface="Gill Sans"/>
              </a:rPr>
              <a:t> </a:t>
            </a:r>
            <a:endParaRPr lang="zh-CN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4051801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Shape 753"/>
          <p:cNvSpPr txBox="1">
            <a:spLocks noGrp="1"/>
          </p:cNvSpPr>
          <p:nvPr>
            <p:ph type="title"/>
          </p:nvPr>
        </p:nvSpPr>
        <p:spPr>
          <a:xfrm>
            <a:off x="-8188" y="178593"/>
            <a:ext cx="9160377" cy="1714501"/>
          </a:xfrm>
          <a:prstGeom prst="rect">
            <a:avLst/>
          </a:prstGeom>
          <a:noFill/>
          <a:ln>
            <a:noFill/>
          </a:ln>
        </p:spPr>
        <p:txBody>
          <a:bodyPr wrap="square" lIns="29999" tIns="29999" rIns="29999" bIns="29999" anchor="ctr" anchorCtr="0">
            <a:noAutofit/>
          </a:bodyPr>
          <a:lstStyle/>
          <a:p>
            <a:pPr>
              <a:buSzPct val="25000"/>
            </a:pPr>
            <a:r>
              <a:rPr lang="en-US" sz="44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What </a:t>
            </a:r>
            <a:r>
              <a:rPr lang="en-US" sz="4400" dirty="0" smtClean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L(W</a:t>
            </a:r>
            <a:r>
              <a:rPr lang="en-US" sz="44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) looks like?</a:t>
            </a:r>
          </a:p>
        </p:txBody>
      </p:sp>
      <p:graphicFrame>
        <p:nvGraphicFramePr>
          <p:cNvPr id="755" name="Shape 755"/>
          <p:cNvGraphicFramePr/>
          <p:nvPr/>
        </p:nvGraphicFramePr>
        <p:xfrm>
          <a:off x="1521055" y="2978591"/>
          <a:ext cx="1824638" cy="26536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912319"/>
                <a:gridCol w="912319"/>
              </a:tblGrid>
              <a:tr h="663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Helvetica Neue Light"/>
                        <a:buNone/>
                      </a:pPr>
                      <a:r>
                        <a:rPr lang="en-US" sz="1800" u="none" strike="noStrike" cap="none" dirty="0"/>
                        <a:t>x</a:t>
                      </a:r>
                    </a:p>
                  </a:txBody>
                  <a:tcPr marL="19050" marR="19050" marT="25400" marB="25400" anchor="ctr">
                    <a:solidFill>
                      <a:srgbClr val="A6AAA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Helvetica Neue Light"/>
                        <a:buNone/>
                      </a:pPr>
                      <a:r>
                        <a:rPr lang="en-US" sz="1800" u="none" strike="noStrike" cap="none" dirty="0"/>
                        <a:t>Y</a:t>
                      </a:r>
                    </a:p>
                  </a:txBody>
                  <a:tcPr marL="19050" marR="19050" marT="25400" marB="25400" anchor="ctr">
                    <a:solidFill>
                      <a:srgbClr val="A6AAA9"/>
                    </a:solidFill>
                  </a:tcPr>
                </a:tc>
              </a:tr>
              <a:tr h="663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Helvetica Neue Light"/>
                        <a:buNone/>
                      </a:pPr>
                      <a:r>
                        <a:rPr lang="en-US" sz="1800" u="none" strike="noStrike" cap="none"/>
                        <a:t>1</a:t>
                      </a:r>
                    </a:p>
                  </a:txBody>
                  <a:tcPr marL="19050" marR="19050" marT="25400" marB="25400" anchor="ctr">
                    <a:solidFill>
                      <a:srgbClr val="DCDE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Helvetica Neue Light"/>
                        <a:buNone/>
                      </a:pPr>
                      <a:r>
                        <a:rPr lang="en-US" sz="1800" u="none" strike="noStrike" cap="none"/>
                        <a:t>1</a:t>
                      </a:r>
                    </a:p>
                  </a:txBody>
                  <a:tcPr marL="19050" marR="19050" marT="25400" marB="25400" anchor="ctr">
                    <a:solidFill>
                      <a:srgbClr val="DCDEE0"/>
                    </a:solidFill>
                  </a:tcPr>
                </a:tc>
              </a:tr>
              <a:tr h="663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Helvetica Neue Light"/>
                        <a:buNone/>
                      </a:pPr>
                      <a:r>
                        <a:rPr lang="en-US" sz="1800" u="none" strike="noStrike" cap="none"/>
                        <a:t>2</a:t>
                      </a:r>
                    </a:p>
                  </a:txBody>
                  <a:tcPr marL="19050" marR="19050" marT="25400" marB="25400" anchor="ctr">
                    <a:solidFill>
                      <a:srgbClr val="DCDE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Helvetica Neue Light"/>
                        <a:buNone/>
                      </a:pPr>
                      <a:r>
                        <a:rPr lang="en-US" sz="1800" u="none" strike="noStrike" cap="none"/>
                        <a:t>2</a:t>
                      </a:r>
                    </a:p>
                  </a:txBody>
                  <a:tcPr marL="19050" marR="19050" marT="25400" marB="25400" anchor="ctr">
                    <a:solidFill>
                      <a:srgbClr val="DCDEE0"/>
                    </a:solidFill>
                  </a:tcPr>
                </a:tc>
              </a:tr>
              <a:tr h="663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Helvetica Neue Light"/>
                        <a:buNone/>
                      </a:pPr>
                      <a:r>
                        <a:rPr lang="en-US" sz="1800" u="none" strike="noStrike" cap="none"/>
                        <a:t>3</a:t>
                      </a:r>
                    </a:p>
                  </a:txBody>
                  <a:tcPr marL="19050" marR="19050" marT="25400" marB="25400" anchor="ctr">
                    <a:solidFill>
                      <a:srgbClr val="DCDE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Helvetica Neue Light"/>
                        <a:buNone/>
                      </a:pPr>
                      <a:r>
                        <a:rPr lang="en-US" sz="1800" u="none" strike="noStrike" cap="none" dirty="0"/>
                        <a:t>3</a:t>
                      </a:r>
                    </a:p>
                  </a:txBody>
                  <a:tcPr marL="19050" marR="19050" marT="25400" marB="25400" anchor="ctr">
                    <a:solidFill>
                      <a:srgbClr val="DCDEE0"/>
                    </a:solidFill>
                  </a:tcPr>
                </a:tc>
              </a:tr>
            </a:tbl>
          </a:graphicData>
        </a:graphic>
      </p:graphicFrame>
      <p:sp>
        <p:nvSpPr>
          <p:cNvPr id="756" name="Shape 756"/>
          <p:cNvSpPr txBox="1">
            <a:spLocks noGrp="1"/>
          </p:cNvSpPr>
          <p:nvPr>
            <p:ph type="body" idx="1"/>
          </p:nvPr>
        </p:nvSpPr>
        <p:spPr>
          <a:xfrm>
            <a:off x="3299519" y="2986980"/>
            <a:ext cx="5518547" cy="884040"/>
          </a:xfrm>
          <a:prstGeom prst="rect">
            <a:avLst/>
          </a:prstGeom>
          <a:noFill/>
          <a:ln>
            <a:noFill/>
          </a:ln>
        </p:spPr>
        <p:txBody>
          <a:bodyPr wrap="square" lIns="29999" tIns="29999" rIns="29999" bIns="29999" anchor="ctr" anchorCtr="0">
            <a:noAutofit/>
          </a:bodyPr>
          <a:lstStyle/>
          <a:p>
            <a:pPr indent="-298704">
              <a:spcBef>
                <a:spcPts val="0"/>
              </a:spcBef>
            </a:pPr>
            <a:r>
              <a:rPr lang="en-US" sz="3200" b="1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W=1, </a:t>
            </a:r>
            <a:r>
              <a:rPr lang="en-US" sz="3200" b="1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3200" b="1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</a:t>
            </a:r>
            <a:r>
              <a:rPr lang="en-US" sz="3200" b="1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(W</a:t>
            </a:r>
            <a:r>
              <a:rPr lang="en-US" sz="3200" b="1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)=?</a:t>
            </a: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47104009"/>
              </p:ext>
            </p:extLst>
          </p:nvPr>
        </p:nvGraphicFramePr>
        <p:xfrm>
          <a:off x="3574155" y="1858293"/>
          <a:ext cx="4310213" cy="11386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58" name="公式" r:id="rId4" imgW="1625400" imgH="431640" progId="Equation.3">
                  <p:embed/>
                </p:oleObj>
              </mc:Choice>
              <mc:Fallback>
                <p:oleObj name="公式" r:id="rId4" imgW="1625400" imgH="431640" progId="Equation.3">
                  <p:embed/>
                  <p:pic>
                    <p:nvPicPr>
                      <p:cNvPr id="0" name="对象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74155" y="1858293"/>
                        <a:ext cx="4310213" cy="113865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57337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6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Shape 761"/>
          <p:cNvSpPr txBox="1">
            <a:spLocks noGrp="1"/>
          </p:cNvSpPr>
          <p:nvPr>
            <p:ph type="title"/>
          </p:nvPr>
        </p:nvSpPr>
        <p:spPr>
          <a:xfrm>
            <a:off x="-8188" y="178593"/>
            <a:ext cx="9160377" cy="1714501"/>
          </a:xfrm>
          <a:prstGeom prst="rect">
            <a:avLst/>
          </a:prstGeom>
          <a:noFill/>
          <a:ln>
            <a:noFill/>
          </a:ln>
        </p:spPr>
        <p:txBody>
          <a:bodyPr wrap="square" lIns="29999" tIns="29999" rIns="29999" bIns="29999" anchor="ctr" anchorCtr="0">
            <a:noAutofit/>
          </a:bodyPr>
          <a:lstStyle/>
          <a:p>
            <a:pPr>
              <a:buSzPct val="25000"/>
            </a:pPr>
            <a:r>
              <a:rPr lang="en-US" sz="44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What </a:t>
            </a:r>
            <a:r>
              <a:rPr lang="en-US" sz="4400" dirty="0" smtClean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L(W</a:t>
            </a:r>
            <a:r>
              <a:rPr lang="en-US" sz="44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) looks like?</a:t>
            </a:r>
          </a:p>
        </p:txBody>
      </p:sp>
      <p:graphicFrame>
        <p:nvGraphicFramePr>
          <p:cNvPr id="763" name="Shape 763"/>
          <p:cNvGraphicFramePr/>
          <p:nvPr/>
        </p:nvGraphicFramePr>
        <p:xfrm>
          <a:off x="1521055" y="2978591"/>
          <a:ext cx="1824638" cy="26536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912319"/>
                <a:gridCol w="912319"/>
              </a:tblGrid>
              <a:tr h="663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Helvetica Neue Light"/>
                        <a:buNone/>
                      </a:pPr>
                      <a:r>
                        <a:rPr lang="en-US" sz="1800" u="none" strike="noStrike" cap="none"/>
                        <a:t>x</a:t>
                      </a:r>
                    </a:p>
                  </a:txBody>
                  <a:tcPr marL="19050" marR="19050" marT="25400" marB="25400" anchor="ctr">
                    <a:solidFill>
                      <a:srgbClr val="A6AAA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Helvetica Neue Light"/>
                        <a:buNone/>
                      </a:pPr>
                      <a:r>
                        <a:rPr lang="en-US" sz="1800" u="none" strike="noStrike" cap="none"/>
                        <a:t>Y</a:t>
                      </a:r>
                    </a:p>
                  </a:txBody>
                  <a:tcPr marL="19050" marR="19050" marT="25400" marB="25400" anchor="ctr">
                    <a:solidFill>
                      <a:srgbClr val="A6AAA9"/>
                    </a:solidFill>
                  </a:tcPr>
                </a:tc>
              </a:tr>
              <a:tr h="663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Helvetica Neue Light"/>
                        <a:buNone/>
                      </a:pPr>
                      <a:r>
                        <a:rPr lang="en-US" sz="1800" u="none" strike="noStrike" cap="none"/>
                        <a:t>1</a:t>
                      </a:r>
                    </a:p>
                  </a:txBody>
                  <a:tcPr marL="19050" marR="19050" marT="25400" marB="25400" anchor="ctr">
                    <a:solidFill>
                      <a:srgbClr val="DCDE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Helvetica Neue Light"/>
                        <a:buNone/>
                      </a:pPr>
                      <a:r>
                        <a:rPr lang="en-US" sz="1800" u="none" strike="noStrike" cap="none"/>
                        <a:t>1</a:t>
                      </a:r>
                    </a:p>
                  </a:txBody>
                  <a:tcPr marL="19050" marR="19050" marT="25400" marB="25400" anchor="ctr">
                    <a:solidFill>
                      <a:srgbClr val="DCDEE0"/>
                    </a:solidFill>
                  </a:tcPr>
                </a:tc>
              </a:tr>
              <a:tr h="663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Helvetica Neue Light"/>
                        <a:buNone/>
                      </a:pPr>
                      <a:r>
                        <a:rPr lang="en-US" sz="1800" u="none" strike="noStrike" cap="none"/>
                        <a:t>2</a:t>
                      </a:r>
                    </a:p>
                  </a:txBody>
                  <a:tcPr marL="19050" marR="19050" marT="25400" marB="25400" anchor="ctr">
                    <a:solidFill>
                      <a:srgbClr val="DCDE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Helvetica Neue Light"/>
                        <a:buNone/>
                      </a:pPr>
                      <a:r>
                        <a:rPr lang="en-US" sz="1800" u="none" strike="noStrike" cap="none"/>
                        <a:t>2</a:t>
                      </a:r>
                    </a:p>
                  </a:txBody>
                  <a:tcPr marL="19050" marR="19050" marT="25400" marB="25400" anchor="ctr">
                    <a:solidFill>
                      <a:srgbClr val="DCDEE0"/>
                    </a:solidFill>
                  </a:tcPr>
                </a:tc>
              </a:tr>
              <a:tr h="663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Helvetica Neue Light"/>
                        <a:buNone/>
                      </a:pPr>
                      <a:r>
                        <a:rPr lang="en-US" sz="1800" u="none" strike="noStrike" cap="none"/>
                        <a:t>3</a:t>
                      </a:r>
                    </a:p>
                  </a:txBody>
                  <a:tcPr marL="19050" marR="19050" marT="25400" marB="25400" anchor="ctr">
                    <a:solidFill>
                      <a:srgbClr val="DCDE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Helvetica Neue Light"/>
                        <a:buNone/>
                      </a:pPr>
                      <a:r>
                        <a:rPr lang="en-US" sz="1800" u="none" strike="noStrike" cap="none"/>
                        <a:t>3</a:t>
                      </a:r>
                    </a:p>
                  </a:txBody>
                  <a:tcPr marL="19050" marR="19050" marT="25400" marB="25400" anchor="ctr">
                    <a:solidFill>
                      <a:srgbClr val="DCDEE0"/>
                    </a:solidFill>
                  </a:tcPr>
                </a:tc>
              </a:tr>
            </a:tbl>
          </a:graphicData>
        </a:graphic>
      </p:graphicFrame>
      <p:sp>
        <p:nvSpPr>
          <p:cNvPr id="764" name="Shape 764"/>
          <p:cNvSpPr txBox="1">
            <a:spLocks noGrp="1"/>
          </p:cNvSpPr>
          <p:nvPr>
            <p:ph type="body" idx="1"/>
          </p:nvPr>
        </p:nvSpPr>
        <p:spPr>
          <a:xfrm>
            <a:off x="3299519" y="2986980"/>
            <a:ext cx="5518547" cy="884040"/>
          </a:xfrm>
          <a:prstGeom prst="rect">
            <a:avLst/>
          </a:prstGeom>
          <a:noFill/>
          <a:ln>
            <a:noFill/>
          </a:ln>
        </p:spPr>
        <p:txBody>
          <a:bodyPr wrap="square" lIns="29999" tIns="29999" rIns="29999" bIns="29999" anchor="ctr" anchorCtr="0">
            <a:noAutofit/>
          </a:bodyPr>
          <a:lstStyle/>
          <a:p>
            <a:pPr indent="-298704">
              <a:spcBef>
                <a:spcPts val="0"/>
              </a:spcBef>
            </a:pPr>
            <a:r>
              <a:rPr lang="en-US" dirty="0">
                <a:latin typeface="+mj-lt"/>
              </a:rPr>
              <a:t>W=1, </a:t>
            </a:r>
            <a:r>
              <a:rPr lang="en-US" dirty="0" smtClean="0">
                <a:latin typeface="+mj-lt"/>
              </a:rPr>
              <a:t>L(W</a:t>
            </a:r>
            <a:r>
              <a:rPr lang="en-US" dirty="0">
                <a:latin typeface="+mj-lt"/>
              </a:rPr>
              <a:t>)=0</a:t>
            </a:r>
          </a:p>
        </p:txBody>
      </p:sp>
      <p:pic>
        <p:nvPicPr>
          <p:cNvPr id="765" name="Shape 765" descr="pasted-image.pdf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810892" y="3735365"/>
            <a:ext cx="3527670" cy="525776"/>
          </a:xfrm>
          <a:prstGeom prst="rect">
            <a:avLst/>
          </a:prstGeom>
          <a:noFill/>
          <a:ln>
            <a:noFill/>
          </a:ln>
        </p:spPr>
      </p:pic>
      <p:sp>
        <p:nvSpPr>
          <p:cNvPr id="766" name="Shape 766"/>
          <p:cNvSpPr/>
          <p:nvPr/>
        </p:nvSpPr>
        <p:spPr>
          <a:xfrm>
            <a:off x="3386584" y="4380012"/>
            <a:ext cx="5518547" cy="884040"/>
          </a:xfrm>
          <a:prstGeom prst="rect">
            <a:avLst/>
          </a:prstGeom>
          <a:noFill/>
          <a:ln>
            <a:noFill/>
          </a:ln>
        </p:spPr>
        <p:txBody>
          <a:bodyPr wrap="square" lIns="29999" tIns="29999" rIns="29999" bIns="29999" anchor="ctr" anchorCtr="0">
            <a:noAutofit/>
          </a:bodyPr>
          <a:lstStyle/>
          <a:p>
            <a:pPr marL="458724" indent="-298704">
              <a:buClr>
                <a:srgbClr val="000000"/>
              </a:buClr>
              <a:buSzPct val="171000"/>
              <a:buFont typeface="Gill Sans"/>
              <a:buChar char="•"/>
            </a:pPr>
            <a:r>
              <a:rPr lang="en-US" sz="2400" dirty="0" smtClean="0">
                <a:solidFill>
                  <a:srgbClr val="000000"/>
                </a:solidFill>
                <a:latin typeface="+mj-lt"/>
                <a:ea typeface="Gill Sans"/>
                <a:cs typeface="Gill Sans"/>
                <a:sym typeface="Gill Sans"/>
              </a:rPr>
              <a:t>W=0, L(W)=</a:t>
            </a:r>
            <a:r>
              <a:rPr lang="en-US" sz="2400" dirty="0">
                <a:solidFill>
                  <a:srgbClr val="000000"/>
                </a:solidFill>
                <a:latin typeface="+mj-lt"/>
                <a:ea typeface="Gill Sans"/>
                <a:cs typeface="Gill Sans"/>
                <a:sym typeface="Gill Sans"/>
              </a:rPr>
              <a:t>4.67</a:t>
            </a:r>
          </a:p>
        </p:txBody>
      </p:sp>
      <p:pic>
        <p:nvPicPr>
          <p:cNvPr id="767" name="Shape 767" descr="pasted-image.pdf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810892" y="5079206"/>
            <a:ext cx="3527663" cy="525750"/>
          </a:xfrm>
          <a:prstGeom prst="rect">
            <a:avLst/>
          </a:prstGeom>
          <a:noFill/>
          <a:ln>
            <a:noFill/>
          </a:ln>
        </p:spPr>
      </p:pic>
      <p:sp>
        <p:nvSpPr>
          <p:cNvPr id="768" name="Shape 768"/>
          <p:cNvSpPr/>
          <p:nvPr/>
        </p:nvSpPr>
        <p:spPr>
          <a:xfrm>
            <a:off x="3386584" y="5487293"/>
            <a:ext cx="5518547" cy="884040"/>
          </a:xfrm>
          <a:prstGeom prst="rect">
            <a:avLst/>
          </a:prstGeom>
          <a:noFill/>
          <a:ln>
            <a:noFill/>
          </a:ln>
        </p:spPr>
        <p:txBody>
          <a:bodyPr wrap="square" lIns="29999" tIns="29999" rIns="29999" bIns="29999" anchor="ctr" anchorCtr="0">
            <a:noAutofit/>
          </a:bodyPr>
          <a:lstStyle/>
          <a:p>
            <a:pPr marL="458724" indent="-298704">
              <a:buClr>
                <a:srgbClr val="000000"/>
              </a:buClr>
              <a:buSzPct val="171000"/>
              <a:buFont typeface="Gill Sans"/>
              <a:buChar char="•"/>
            </a:pPr>
            <a:r>
              <a:rPr lang="en-US" sz="2400" dirty="0">
                <a:solidFill>
                  <a:srgbClr val="000000"/>
                </a:solidFill>
                <a:latin typeface="+mj-lt"/>
                <a:ea typeface="Gill Sans"/>
                <a:cs typeface="Gill Sans"/>
                <a:sym typeface="Gill Sans"/>
              </a:rPr>
              <a:t>W=2, </a:t>
            </a:r>
            <a:r>
              <a:rPr lang="en-US" sz="2400" dirty="0" smtClean="0">
                <a:solidFill>
                  <a:srgbClr val="000000"/>
                </a:solidFill>
                <a:latin typeface="+mj-lt"/>
                <a:ea typeface="Gill Sans"/>
                <a:cs typeface="Gill Sans"/>
                <a:sym typeface="Gill Sans"/>
              </a:rPr>
              <a:t>L(W</a:t>
            </a:r>
            <a:r>
              <a:rPr lang="en-US" sz="2400" dirty="0">
                <a:solidFill>
                  <a:srgbClr val="000000"/>
                </a:solidFill>
                <a:latin typeface="+mj-lt"/>
                <a:ea typeface="Gill Sans"/>
                <a:cs typeface="Gill Sans"/>
                <a:sym typeface="Gill Sans"/>
              </a:rPr>
              <a:t>)=?</a:t>
            </a: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47104009"/>
              </p:ext>
            </p:extLst>
          </p:nvPr>
        </p:nvGraphicFramePr>
        <p:xfrm>
          <a:off x="3573463" y="1858963"/>
          <a:ext cx="4311650" cy="1138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82" name="公式" r:id="rId6" imgW="1625400" imgH="431640" progId="Equation.3">
                  <p:embed/>
                </p:oleObj>
              </mc:Choice>
              <mc:Fallback>
                <p:oleObj name="公式" r:id="rId6" imgW="1625400" imgH="431640" progId="Equation.3">
                  <p:embed/>
                  <p:pic>
                    <p:nvPicPr>
                      <p:cNvPr id="0" name="对象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73463" y="1858963"/>
                        <a:ext cx="4311650" cy="11382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04941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4" grpId="0" build="p"/>
      <p:bldP spid="766" grpId="0"/>
      <p:bldP spid="76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Shape 773"/>
          <p:cNvSpPr txBox="1">
            <a:spLocks noGrp="1"/>
          </p:cNvSpPr>
          <p:nvPr>
            <p:ph type="title"/>
          </p:nvPr>
        </p:nvSpPr>
        <p:spPr>
          <a:xfrm>
            <a:off x="-8188" y="178593"/>
            <a:ext cx="9160377" cy="1714501"/>
          </a:xfrm>
          <a:prstGeom prst="rect">
            <a:avLst/>
          </a:prstGeom>
          <a:noFill/>
          <a:ln>
            <a:noFill/>
          </a:ln>
        </p:spPr>
        <p:txBody>
          <a:bodyPr wrap="square" lIns="29999" tIns="29999" rIns="29999" bIns="29999" anchor="ctr" anchorCtr="0">
            <a:noAutofit/>
          </a:bodyPr>
          <a:lstStyle/>
          <a:p>
            <a:pPr>
              <a:buSzPct val="25000"/>
            </a:pPr>
            <a:r>
              <a:rPr lang="en-US" sz="44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What </a:t>
            </a:r>
            <a:r>
              <a:rPr lang="en-US" sz="4400" dirty="0" smtClean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L(W</a:t>
            </a:r>
            <a:r>
              <a:rPr lang="en-US" sz="44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) looks like?</a:t>
            </a:r>
          </a:p>
        </p:txBody>
      </p:sp>
      <p:sp>
        <p:nvSpPr>
          <p:cNvPr id="774" name="Shape 774"/>
          <p:cNvSpPr/>
          <p:nvPr/>
        </p:nvSpPr>
        <p:spPr>
          <a:xfrm>
            <a:off x="714206" y="2854925"/>
            <a:ext cx="3245063" cy="477900"/>
          </a:xfrm>
          <a:prstGeom prst="rect">
            <a:avLst/>
          </a:prstGeom>
          <a:noFill/>
          <a:ln>
            <a:noFill/>
          </a:ln>
        </p:spPr>
        <p:txBody>
          <a:bodyPr wrap="square" lIns="29999" tIns="29999" rIns="29999" bIns="29999" anchor="ctr" anchorCtr="0">
            <a:noAutofit/>
          </a:bodyPr>
          <a:lstStyle/>
          <a:p>
            <a:pPr marL="458724" indent="-298704">
              <a:buClr>
                <a:srgbClr val="000000"/>
              </a:buClr>
              <a:buSzPct val="171000"/>
              <a:buFont typeface="Gill Sans"/>
              <a:buChar char="•"/>
            </a:pPr>
            <a:r>
              <a:rPr lang="en-US" sz="2400" dirty="0">
                <a:solidFill>
                  <a:srgbClr val="000000"/>
                </a:solidFill>
                <a:latin typeface="+mj-lt"/>
                <a:ea typeface="Gill Sans"/>
                <a:cs typeface="Gill Sans"/>
                <a:sym typeface="Gill Sans"/>
              </a:rPr>
              <a:t>W=1, cost(W)=0</a:t>
            </a:r>
          </a:p>
        </p:txBody>
      </p:sp>
      <p:sp>
        <p:nvSpPr>
          <p:cNvPr id="775" name="Shape 775"/>
          <p:cNvSpPr/>
          <p:nvPr/>
        </p:nvSpPr>
        <p:spPr>
          <a:xfrm>
            <a:off x="678140" y="3935413"/>
            <a:ext cx="3245063" cy="477900"/>
          </a:xfrm>
          <a:prstGeom prst="rect">
            <a:avLst/>
          </a:prstGeom>
          <a:noFill/>
          <a:ln>
            <a:noFill/>
          </a:ln>
        </p:spPr>
        <p:txBody>
          <a:bodyPr wrap="square" lIns="29999" tIns="29999" rIns="29999" bIns="29999" anchor="ctr" anchorCtr="0">
            <a:noAutofit/>
          </a:bodyPr>
          <a:lstStyle/>
          <a:p>
            <a:pPr marL="458724" indent="-298704">
              <a:buClr>
                <a:srgbClr val="000000"/>
              </a:buClr>
              <a:buSzPct val="171000"/>
              <a:buFont typeface="Gill Sans"/>
              <a:buChar char="•"/>
            </a:pPr>
            <a:r>
              <a:rPr lang="en-US" sz="2400" dirty="0">
                <a:solidFill>
                  <a:srgbClr val="000000"/>
                </a:solidFill>
                <a:latin typeface="+mj-lt"/>
                <a:ea typeface="Gill Sans"/>
                <a:cs typeface="Gill Sans"/>
                <a:sym typeface="Gill Sans"/>
              </a:rPr>
              <a:t>W=0, cost(W)=4.67</a:t>
            </a:r>
          </a:p>
        </p:txBody>
      </p:sp>
      <p:sp>
        <p:nvSpPr>
          <p:cNvPr id="776" name="Shape 776"/>
          <p:cNvSpPr/>
          <p:nvPr/>
        </p:nvSpPr>
        <p:spPr>
          <a:xfrm>
            <a:off x="684461" y="4642545"/>
            <a:ext cx="5518575" cy="884100"/>
          </a:xfrm>
          <a:prstGeom prst="rect">
            <a:avLst/>
          </a:prstGeom>
          <a:noFill/>
          <a:ln>
            <a:noFill/>
          </a:ln>
        </p:spPr>
        <p:txBody>
          <a:bodyPr wrap="square" lIns="29999" tIns="29999" rIns="29999" bIns="29999" anchor="ctr" anchorCtr="0">
            <a:noAutofit/>
          </a:bodyPr>
          <a:lstStyle/>
          <a:p>
            <a:pPr marL="458724" indent="-298704">
              <a:buClr>
                <a:srgbClr val="000000"/>
              </a:buClr>
              <a:buSzPct val="171000"/>
              <a:buFont typeface="Gill Sans"/>
              <a:buChar char="•"/>
            </a:pPr>
            <a:r>
              <a:rPr lang="en-US" sz="2400" dirty="0">
                <a:solidFill>
                  <a:srgbClr val="000000"/>
                </a:solidFill>
                <a:latin typeface="+mj-lt"/>
                <a:ea typeface="Gill Sans"/>
                <a:cs typeface="Gill Sans"/>
                <a:sym typeface="Gill Sans"/>
              </a:rPr>
              <a:t>W=2, cost(W)=4.67</a:t>
            </a:r>
          </a:p>
        </p:txBody>
      </p:sp>
      <p:pic>
        <p:nvPicPr>
          <p:cNvPr id="777" name="Shape 777" descr="pasted-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008291" y="1893103"/>
            <a:ext cx="4005000" cy="39648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43895300"/>
              </p:ext>
            </p:extLst>
          </p:nvPr>
        </p:nvGraphicFramePr>
        <p:xfrm>
          <a:off x="660272" y="1716688"/>
          <a:ext cx="4311650" cy="1138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05" name="公式" r:id="rId5" imgW="1625600" imgH="431800" progId="Equation.3">
                  <p:embed/>
                </p:oleObj>
              </mc:Choice>
              <mc:Fallback>
                <p:oleObj name="公式" r:id="rId5" imgW="1625600" imgH="431800" progId="Equation.3">
                  <p:embed/>
                  <p:pic>
                    <p:nvPicPr>
                      <p:cNvPr id="0" name="对象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0272" y="1716688"/>
                        <a:ext cx="4311650" cy="11382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72906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Shape 783"/>
          <p:cNvSpPr txBox="1">
            <a:spLocks noGrp="1"/>
          </p:cNvSpPr>
          <p:nvPr>
            <p:ph type="title"/>
          </p:nvPr>
        </p:nvSpPr>
        <p:spPr>
          <a:xfrm>
            <a:off x="-8188" y="178593"/>
            <a:ext cx="9160377" cy="1714501"/>
          </a:xfrm>
          <a:prstGeom prst="rect">
            <a:avLst/>
          </a:prstGeom>
          <a:noFill/>
          <a:ln>
            <a:noFill/>
          </a:ln>
        </p:spPr>
        <p:txBody>
          <a:bodyPr wrap="square" lIns="29999" tIns="29999" rIns="29999" bIns="29999" anchor="ctr" anchorCtr="0">
            <a:noAutofit/>
          </a:bodyPr>
          <a:lstStyle/>
          <a:p>
            <a:pPr>
              <a:buSzPct val="25000"/>
            </a:pPr>
            <a:r>
              <a:rPr lang="en-US" sz="44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How to minimize </a:t>
            </a:r>
            <a:r>
              <a:rPr lang="en-US" sz="4400" dirty="0" smtClean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cost L(w)?</a:t>
            </a:r>
            <a:endParaRPr lang="en-US" sz="44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54058369"/>
              </p:ext>
            </p:extLst>
          </p:nvPr>
        </p:nvGraphicFramePr>
        <p:xfrm>
          <a:off x="2338191" y="1550413"/>
          <a:ext cx="4311650" cy="1138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30" name="公式" r:id="rId4" imgW="1625600" imgH="431800" progId="Equation.3">
                  <p:embed/>
                </p:oleObj>
              </mc:Choice>
              <mc:Fallback>
                <p:oleObj name="公式" r:id="rId4" imgW="1625600" imgH="431800" progId="Equation.3">
                  <p:embed/>
                  <p:pic>
                    <p:nvPicPr>
                      <p:cNvPr id="0" name="对象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38191" y="1550413"/>
                        <a:ext cx="4311650" cy="11382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4355" name="Picture 19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9445" y="2636912"/>
            <a:ext cx="5191125" cy="3867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652120" y="6444044"/>
            <a:ext cx="3419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u="sng" dirty="0">
                <a:solidFill>
                  <a:srgbClr val="0070C0"/>
                </a:solidFill>
              </a:rPr>
              <a:t>minimizing_cost_show_graph.py</a:t>
            </a:r>
            <a:endParaRPr lang="zh-CN" altLang="en-US" u="sng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8881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Shape 790"/>
          <p:cNvSpPr txBox="1">
            <a:spLocks noGrp="1"/>
          </p:cNvSpPr>
          <p:nvPr>
            <p:ph type="title"/>
          </p:nvPr>
        </p:nvSpPr>
        <p:spPr>
          <a:xfrm>
            <a:off x="-8188" y="178593"/>
            <a:ext cx="9160377" cy="1714501"/>
          </a:xfrm>
          <a:prstGeom prst="rect">
            <a:avLst/>
          </a:prstGeom>
          <a:noFill/>
          <a:ln>
            <a:noFill/>
          </a:ln>
        </p:spPr>
        <p:txBody>
          <a:bodyPr wrap="square" lIns="29999" tIns="29999" rIns="29999" bIns="29999" anchor="ctr" anchorCtr="0">
            <a:noAutofit/>
          </a:bodyPr>
          <a:lstStyle/>
          <a:p>
            <a:pPr>
              <a:buSzPct val="25000"/>
            </a:pPr>
            <a:r>
              <a:rPr lang="en-US" sz="44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Formal definition</a:t>
            </a: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88485210"/>
              </p:ext>
            </p:extLst>
          </p:nvPr>
        </p:nvGraphicFramePr>
        <p:xfrm>
          <a:off x="4644008" y="1426666"/>
          <a:ext cx="4479925" cy="1138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88" name="公式" r:id="rId4" imgW="1688760" imgH="431640" progId="Equation.3">
                  <p:embed/>
                </p:oleObj>
              </mc:Choice>
              <mc:Fallback>
                <p:oleObj name="公式" r:id="rId4" imgW="1688760" imgH="431640" progId="Equation.3">
                  <p:embed/>
                  <p:pic>
                    <p:nvPicPr>
                      <p:cNvPr id="0" name="对象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44008" y="1426666"/>
                        <a:ext cx="4479925" cy="1138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5382" name="Picture 2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5592" y="2514178"/>
            <a:ext cx="4707820" cy="3507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99751381"/>
              </p:ext>
            </p:extLst>
          </p:nvPr>
        </p:nvGraphicFramePr>
        <p:xfrm>
          <a:off x="899592" y="2708920"/>
          <a:ext cx="3367087" cy="1039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89" name="公式" r:id="rId7" imgW="1269720" imgH="393480" progId="Equation.3">
                  <p:embed/>
                </p:oleObj>
              </mc:Choice>
              <mc:Fallback>
                <p:oleObj name="公式" r:id="rId7" imgW="1269720" imgH="393480" progId="Equation.3">
                  <p:embed/>
                  <p:pic>
                    <p:nvPicPr>
                      <p:cNvPr id="0" name="对象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9592" y="2708920"/>
                        <a:ext cx="3367087" cy="10398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79512" y="2221790"/>
            <a:ext cx="30963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/>
              <a:t>Repeat</a:t>
            </a:r>
            <a:endParaRPr lang="zh-CN" altLang="en-US" sz="3200" b="1" dirty="0"/>
          </a:p>
        </p:txBody>
      </p:sp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75587451"/>
              </p:ext>
            </p:extLst>
          </p:nvPr>
        </p:nvGraphicFramePr>
        <p:xfrm>
          <a:off x="283989" y="3573016"/>
          <a:ext cx="3063875" cy="1039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90" name="公式" r:id="rId9" imgW="1155600" imgH="393480" progId="Equation.3">
                  <p:embed/>
                </p:oleObj>
              </mc:Choice>
              <mc:Fallback>
                <p:oleObj name="公式" r:id="rId9" imgW="1155600" imgH="393480" progId="Equation.3">
                  <p:embed/>
                  <p:pic>
                    <p:nvPicPr>
                      <p:cNvPr id="0" name="对象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3989" y="3573016"/>
                        <a:ext cx="3063875" cy="10398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11389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2132856"/>
            <a:ext cx="6067425" cy="3533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283058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Shape 798"/>
          <p:cNvSpPr txBox="1">
            <a:spLocks noGrp="1"/>
          </p:cNvSpPr>
          <p:nvPr>
            <p:ph type="title"/>
          </p:nvPr>
        </p:nvSpPr>
        <p:spPr>
          <a:xfrm>
            <a:off x="-8188" y="178593"/>
            <a:ext cx="9160377" cy="1714501"/>
          </a:xfrm>
          <a:prstGeom prst="rect">
            <a:avLst/>
          </a:prstGeom>
          <a:noFill/>
          <a:ln>
            <a:noFill/>
          </a:ln>
        </p:spPr>
        <p:txBody>
          <a:bodyPr wrap="square" lIns="29999" tIns="29999" rIns="29999" bIns="29999" anchor="ctr" anchorCtr="0">
            <a:noAutofit/>
          </a:bodyPr>
          <a:lstStyle/>
          <a:p>
            <a:pPr>
              <a:buSzPct val="25000"/>
            </a:pPr>
            <a:r>
              <a:rPr lang="en-US" sz="44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Gradient descent algorithm in TF</a:t>
            </a: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61091446"/>
              </p:ext>
            </p:extLst>
          </p:nvPr>
        </p:nvGraphicFramePr>
        <p:xfrm>
          <a:off x="1259632" y="1916832"/>
          <a:ext cx="3368675" cy="1038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35" name="公式" r:id="rId4" imgW="1269720" imgH="393480" progId="Equation.3">
                  <p:embed/>
                </p:oleObj>
              </mc:Choice>
              <mc:Fallback>
                <p:oleObj name="公式" r:id="rId4" imgW="1269720" imgH="393480" progId="Equation.3">
                  <p:embed/>
                  <p:pic>
                    <p:nvPicPr>
                      <p:cNvPr id="0" name="对象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9632" y="1916832"/>
                        <a:ext cx="3368675" cy="1038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1249233"/>
              </p:ext>
            </p:extLst>
          </p:nvPr>
        </p:nvGraphicFramePr>
        <p:xfrm>
          <a:off x="1255489" y="2924944"/>
          <a:ext cx="5692775" cy="1138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36" name="公式" r:id="rId6" imgW="2145960" imgH="431640" progId="Equation.3">
                  <p:embed/>
                </p:oleObj>
              </mc:Choice>
              <mc:Fallback>
                <p:oleObj name="公式" r:id="rId6" imgW="2145960" imgH="431640" progId="Equation.3">
                  <p:embed/>
                  <p:pic>
                    <p:nvPicPr>
                      <p:cNvPr id="0" name="对象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5489" y="2924944"/>
                        <a:ext cx="5692775" cy="11382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矩形 5"/>
          <p:cNvSpPr/>
          <p:nvPr/>
        </p:nvSpPr>
        <p:spPr>
          <a:xfrm>
            <a:off x="102433" y="4365104"/>
            <a:ext cx="9006071" cy="1366528"/>
          </a:xfrm>
          <a:prstGeom prst="rect">
            <a:avLst/>
          </a:prstGeom>
          <a:ln w="28575"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</a:pPr>
            <a:r>
              <a:rPr lang="en-US" altLang="zh-CN" dirty="0" smtClean="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cost </a:t>
            </a:r>
            <a:r>
              <a:rPr lang="en-US" altLang="zh-CN" dirty="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en-US" altLang="zh-CN" dirty="0" err="1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tf.reduce_mean</a:t>
            </a:r>
            <a:r>
              <a:rPr lang="en-US" altLang="zh-CN" dirty="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altLang="zh-CN" dirty="0" err="1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tf.square</a:t>
            </a:r>
            <a:r>
              <a:rPr lang="en-US" altLang="zh-CN" dirty="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(hypothesis - </a:t>
            </a:r>
            <a:r>
              <a:rPr lang="en-US" altLang="zh-CN" dirty="0" err="1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y_train</a:t>
            </a:r>
            <a:r>
              <a:rPr lang="en-US" altLang="zh-CN" dirty="0" smtClean="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))</a:t>
            </a:r>
          </a:p>
          <a:p>
            <a:pPr>
              <a:lnSpc>
                <a:spcPct val="115000"/>
              </a:lnSpc>
            </a:pPr>
            <a:r>
              <a:rPr lang="en-US" altLang="zh-CN" dirty="0" smtClean="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train = </a:t>
            </a:r>
            <a:r>
              <a:rPr lang="en-US" altLang="zh-CN" dirty="0" err="1" smtClean="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tf.train.GradientDescentOptimizer</a:t>
            </a:r>
            <a:r>
              <a:rPr lang="en-US" altLang="zh-CN" dirty="0" smtClean="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altLang="zh-CN" dirty="0" err="1" smtClean="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learning_rate</a:t>
            </a:r>
            <a:r>
              <a:rPr lang="en-US" altLang="zh-CN" dirty="0" smtClean="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altLang="zh-CN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0.01</a:t>
            </a:r>
            <a:r>
              <a:rPr lang="en-US" altLang="zh-CN" dirty="0" smtClean="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).minimize(cost</a:t>
            </a:r>
            <a:r>
              <a:rPr lang="en-US" altLang="zh-CN" dirty="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>
              <a:lnSpc>
                <a:spcPct val="115000"/>
              </a:lnSpc>
            </a:pPr>
            <a:r>
              <a:rPr lang="en-US" altLang="zh-CN" i="1" dirty="0" smtClean="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Assume </a:t>
            </a:r>
            <a:r>
              <a:rPr lang="en-US" altLang="zh-CN" i="1" dirty="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ŋ=0.01 </a:t>
            </a:r>
          </a:p>
        </p:txBody>
      </p:sp>
    </p:spTree>
    <p:extLst>
      <p:ext uri="{BB962C8B-B14F-4D97-AF65-F5344CB8AC3E}">
        <p14:creationId xmlns:p14="http://schemas.microsoft.com/office/powerpoint/2010/main" val="170995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Shape 806"/>
          <p:cNvSpPr txBox="1">
            <a:spLocks noGrp="1"/>
          </p:cNvSpPr>
          <p:nvPr>
            <p:ph type="title"/>
          </p:nvPr>
        </p:nvSpPr>
        <p:spPr>
          <a:xfrm>
            <a:off x="1812726" y="178594"/>
            <a:ext cx="5518463" cy="1714350"/>
          </a:xfrm>
          <a:prstGeom prst="rect">
            <a:avLst/>
          </a:prstGeom>
        </p:spPr>
        <p:txBody>
          <a:bodyPr wrap="square" lIns="38388" tIns="38388" rIns="38388" bIns="38388" anchor="ctr" anchorCtr="0">
            <a:noAutofit/>
          </a:bodyPr>
          <a:lstStyle/>
          <a:p>
            <a:pPr>
              <a:buSzPct val="25000"/>
            </a:pPr>
            <a:r>
              <a:rPr lang="en-US" sz="44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TensorFlow</a:t>
            </a:r>
            <a:r>
              <a:rPr lang="en-US" sz="44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Mechanics </a:t>
            </a:r>
          </a:p>
        </p:txBody>
      </p:sp>
      <p:sp>
        <p:nvSpPr>
          <p:cNvPr id="807" name="Shape 807"/>
          <p:cNvSpPr txBox="1"/>
          <p:nvPr/>
        </p:nvSpPr>
        <p:spPr>
          <a:xfrm>
            <a:off x="1318525" y="1729934"/>
            <a:ext cx="3384000" cy="807600"/>
          </a:xfrm>
          <a:prstGeom prst="rect">
            <a:avLst/>
          </a:prstGeom>
          <a:noFill/>
          <a:ln>
            <a:noFill/>
          </a:ln>
        </p:spPr>
        <p:txBody>
          <a:bodyPr wrap="square" lIns="38388" tIns="38388" rIns="38388" bIns="38388" anchor="t" anchorCtr="0">
            <a:noAutofit/>
          </a:bodyPr>
          <a:lstStyle/>
          <a:p>
            <a:r>
              <a:rPr lang="en-US" sz="1600"/>
              <a:t>feed data and run graph (operation)</a:t>
            </a:r>
            <a:br>
              <a:rPr lang="en-US" sz="1600"/>
            </a:br>
            <a:r>
              <a:rPr lang="en-US" sz="1600" b="1" i="1"/>
              <a:t>sess.run (op, feed_dict={x: x_data}) </a:t>
            </a:r>
          </a:p>
          <a:p>
            <a:endParaRPr sz="1600"/>
          </a:p>
        </p:txBody>
      </p:sp>
      <p:sp>
        <p:nvSpPr>
          <p:cNvPr id="808" name="Shape 808"/>
          <p:cNvSpPr txBox="1"/>
          <p:nvPr/>
        </p:nvSpPr>
        <p:spPr>
          <a:xfrm>
            <a:off x="7158250" y="4829508"/>
            <a:ext cx="3384000" cy="1188750"/>
          </a:xfrm>
          <a:prstGeom prst="rect">
            <a:avLst/>
          </a:prstGeom>
          <a:noFill/>
          <a:ln>
            <a:noFill/>
          </a:ln>
        </p:spPr>
        <p:txBody>
          <a:bodyPr wrap="square" lIns="38388" tIns="38388" rIns="38388" bIns="38388" anchor="t" anchorCtr="0">
            <a:noAutofit/>
          </a:bodyPr>
          <a:lstStyle/>
          <a:p>
            <a:r>
              <a:rPr lang="en-US" sz="1600"/>
              <a:t>update variables </a:t>
            </a:r>
          </a:p>
          <a:p>
            <a:r>
              <a:rPr lang="en-US" sz="1600"/>
              <a:t>in the graph </a:t>
            </a:r>
          </a:p>
          <a:p>
            <a:r>
              <a:rPr lang="en-US" sz="1600"/>
              <a:t>(and return values)</a:t>
            </a:r>
            <a:r>
              <a:rPr lang="en-US" sz="1600" b="1"/>
              <a:t> </a:t>
            </a:r>
          </a:p>
          <a:p>
            <a:endParaRPr sz="1600"/>
          </a:p>
        </p:txBody>
      </p:sp>
      <p:grpSp>
        <p:nvGrpSpPr>
          <p:cNvPr id="809" name="Shape 809"/>
          <p:cNvGrpSpPr/>
          <p:nvPr/>
        </p:nvGrpSpPr>
        <p:grpSpPr>
          <a:xfrm>
            <a:off x="2947704" y="2365121"/>
            <a:ext cx="4345579" cy="4380055"/>
            <a:chOff x="2322525" y="1302249"/>
            <a:chExt cx="4345525" cy="3285000"/>
          </a:xfrm>
        </p:grpSpPr>
        <p:pic>
          <p:nvPicPr>
            <p:cNvPr id="810" name="Shape 81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322525" y="1302249"/>
              <a:ext cx="4345525" cy="3285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1" name="Shape 81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556025" y="2044163"/>
              <a:ext cx="1431725" cy="176527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812" name="Shape 8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23075" y="4031200"/>
            <a:ext cx="1290878" cy="1150866"/>
          </a:xfrm>
          <a:prstGeom prst="rect">
            <a:avLst/>
          </a:prstGeom>
          <a:noFill/>
          <a:ln>
            <a:noFill/>
          </a:ln>
        </p:spPr>
      </p:pic>
      <p:pic>
        <p:nvPicPr>
          <p:cNvPr id="813" name="Shape 8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29125" y="1956183"/>
            <a:ext cx="357425" cy="473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4" name="Shape 8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800825" y="5112200"/>
            <a:ext cx="357425" cy="473180"/>
          </a:xfrm>
          <a:prstGeom prst="rect">
            <a:avLst/>
          </a:prstGeom>
          <a:noFill/>
          <a:ln>
            <a:noFill/>
          </a:ln>
        </p:spPr>
      </p:pic>
      <p:sp>
        <p:nvSpPr>
          <p:cNvPr id="815" name="Shape 815"/>
          <p:cNvSpPr txBox="1"/>
          <p:nvPr/>
        </p:nvSpPr>
        <p:spPr>
          <a:xfrm>
            <a:off x="902050" y="4209634"/>
            <a:ext cx="2391638" cy="590850"/>
          </a:xfrm>
          <a:prstGeom prst="rect">
            <a:avLst/>
          </a:prstGeom>
          <a:noFill/>
          <a:ln>
            <a:noFill/>
          </a:ln>
        </p:spPr>
        <p:txBody>
          <a:bodyPr wrap="square" lIns="38388" tIns="38388" rIns="38388" bIns="38388" anchor="t" anchorCtr="0">
            <a:noAutofit/>
          </a:bodyPr>
          <a:lstStyle/>
          <a:p>
            <a:r>
              <a:rPr lang="en-US" sz="1600"/>
              <a:t>Build graph using </a:t>
            </a:r>
          </a:p>
          <a:p>
            <a:r>
              <a:rPr lang="en-US" sz="1600"/>
              <a:t>TensorFlow operations</a:t>
            </a:r>
          </a:p>
        </p:txBody>
      </p:sp>
      <p:pic>
        <p:nvPicPr>
          <p:cNvPr id="816" name="Shape 8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44625" y="4441534"/>
            <a:ext cx="357425" cy="473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7275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Shape 821"/>
          <p:cNvSpPr txBox="1">
            <a:spLocks noGrp="1"/>
          </p:cNvSpPr>
          <p:nvPr>
            <p:ph type="title"/>
          </p:nvPr>
        </p:nvSpPr>
        <p:spPr>
          <a:xfrm>
            <a:off x="304800" y="178588"/>
            <a:ext cx="8572500" cy="1714350"/>
          </a:xfrm>
          <a:prstGeom prst="rect">
            <a:avLst/>
          </a:prstGeom>
        </p:spPr>
        <p:txBody>
          <a:bodyPr wrap="square" lIns="38388" tIns="38388" rIns="38388" bIns="38388" anchor="ctr" anchorCtr="0">
            <a:noAutofit/>
          </a:bodyPr>
          <a:lstStyle/>
          <a:p>
            <a:pPr>
              <a:buSzPct val="25000"/>
            </a:pPr>
            <a:r>
              <a:rPr lang="en-US" sz="44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Build graph using TF operations</a:t>
            </a:r>
          </a:p>
        </p:txBody>
      </p:sp>
      <p:pic>
        <p:nvPicPr>
          <p:cNvPr id="822" name="Shape 8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711" y="725015"/>
            <a:ext cx="733412" cy="694463"/>
          </a:xfrm>
          <a:prstGeom prst="rect">
            <a:avLst/>
          </a:prstGeom>
          <a:noFill/>
          <a:ln>
            <a:noFill/>
          </a:ln>
        </p:spPr>
      </p:pic>
      <p:pic>
        <p:nvPicPr>
          <p:cNvPr id="823" name="Shape 8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8240" y="1694062"/>
            <a:ext cx="1992038" cy="39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4" name="Shape 82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68246" y="4994979"/>
            <a:ext cx="3703500" cy="883950"/>
          </a:xfrm>
          <a:prstGeom prst="rect">
            <a:avLst/>
          </a:prstGeom>
          <a:noFill/>
          <a:ln>
            <a:noFill/>
          </a:ln>
        </p:spPr>
      </p:pic>
      <p:sp>
        <p:nvSpPr>
          <p:cNvPr id="825" name="Shape 825"/>
          <p:cNvSpPr txBox="1"/>
          <p:nvPr/>
        </p:nvSpPr>
        <p:spPr>
          <a:xfrm>
            <a:off x="814400" y="2247900"/>
            <a:ext cx="7691400" cy="2701650"/>
          </a:xfrm>
          <a:prstGeom prst="rect">
            <a:avLst/>
          </a:prstGeom>
          <a:noFill/>
          <a:ln w="28575" cap="flat" cmpd="sng">
            <a:solidFill>
              <a:srgbClr val="4A86E8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38388" tIns="38388" rIns="38388" bIns="38388" anchor="ctr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-US" sz="1600" i="1" dirty="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X and Y data</a:t>
            </a:r>
          </a:p>
          <a:p>
            <a:pPr>
              <a:lnSpc>
                <a:spcPct val="115000"/>
              </a:lnSpc>
            </a:pPr>
            <a:r>
              <a:rPr lang="en-US" sz="1600" dirty="0" err="1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x_train</a:t>
            </a:r>
            <a:r>
              <a:rPr lang="en-US" sz="1600" dirty="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[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1600" dirty="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US" sz="1600" dirty="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-US" sz="1600" dirty="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</a:p>
          <a:p>
            <a:pPr>
              <a:lnSpc>
                <a:spcPct val="115000"/>
              </a:lnSpc>
            </a:pPr>
            <a:r>
              <a:rPr lang="en-US" sz="1600" dirty="0" err="1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y_train</a:t>
            </a:r>
            <a:r>
              <a:rPr lang="en-US" sz="1600" dirty="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[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1600" dirty="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US" sz="1600" dirty="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-US" sz="1600" dirty="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</a:p>
          <a:p>
            <a:pPr>
              <a:lnSpc>
                <a:spcPct val="115000"/>
              </a:lnSpc>
            </a:pPr>
            <a:endParaRPr sz="1600" i="1" dirty="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>
              <a:lnSpc>
                <a:spcPct val="115000"/>
              </a:lnSpc>
            </a:pPr>
            <a:r>
              <a:rPr lang="en-US" sz="1600" dirty="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 = </a:t>
            </a:r>
            <a:r>
              <a:rPr lang="en-US" sz="1600" dirty="0" err="1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tf.Variable</a:t>
            </a:r>
            <a:r>
              <a:rPr lang="en-US" sz="1600" dirty="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600" dirty="0" err="1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tf.random_normal</a:t>
            </a:r>
            <a:r>
              <a:rPr lang="en-US" sz="1600" dirty="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([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1600" dirty="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-US" sz="1600" dirty="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-US" sz="1600" dirty="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600" b="1" dirty="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'weight'</a:t>
            </a:r>
            <a:r>
              <a:rPr lang="en-US" sz="1600" dirty="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>
              <a:lnSpc>
                <a:spcPct val="115000"/>
              </a:lnSpc>
            </a:pPr>
            <a:r>
              <a:rPr lang="en-US" sz="1600" dirty="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 = </a:t>
            </a:r>
            <a:r>
              <a:rPr lang="en-US" sz="1600" dirty="0" err="1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tf.Variable</a:t>
            </a:r>
            <a:r>
              <a:rPr lang="en-US" sz="1600" dirty="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600" dirty="0" err="1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tf.random_normal</a:t>
            </a:r>
            <a:r>
              <a:rPr lang="en-US" sz="1600" dirty="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([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1600" dirty="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-US" sz="1600" dirty="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-US" sz="1600" dirty="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600" b="1" dirty="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'bias'</a:t>
            </a:r>
            <a:r>
              <a:rPr lang="en-US" sz="1600" dirty="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>
              <a:lnSpc>
                <a:spcPct val="115000"/>
              </a:lnSpc>
            </a:pPr>
            <a:r>
              <a:rPr lang="en-US" sz="1600" i="1" dirty="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Our hypothesis </a:t>
            </a:r>
            <a:r>
              <a:rPr lang="en-US" sz="1600" i="1" dirty="0" err="1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XW+b</a:t>
            </a:r>
            <a:endParaRPr lang="en-US" sz="1600" i="1" dirty="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>
              <a:lnSpc>
                <a:spcPct val="115000"/>
              </a:lnSpc>
            </a:pPr>
            <a:r>
              <a:rPr lang="en-US" sz="1600" dirty="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hypothesis = </a:t>
            </a:r>
            <a:r>
              <a:rPr lang="en-US" sz="1600" dirty="0" err="1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x_train</a:t>
            </a:r>
            <a:r>
              <a:rPr lang="en-US" sz="1600" dirty="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* W + b</a:t>
            </a:r>
          </a:p>
        </p:txBody>
      </p:sp>
      <p:sp>
        <p:nvSpPr>
          <p:cNvPr id="826" name="Shape 826"/>
          <p:cNvSpPr txBox="1"/>
          <p:nvPr/>
        </p:nvSpPr>
        <p:spPr>
          <a:xfrm>
            <a:off x="814388" y="5924550"/>
            <a:ext cx="7691400" cy="795150"/>
          </a:xfrm>
          <a:prstGeom prst="rect">
            <a:avLst/>
          </a:prstGeom>
          <a:noFill/>
          <a:ln w="28575" cap="flat" cmpd="sng">
            <a:solidFill>
              <a:srgbClr val="4A86E8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38388" tIns="38388" rIns="38388" bIns="38388" anchor="ctr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-US" sz="1600" i="1" dirty="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cost/loss function</a:t>
            </a:r>
          </a:p>
          <a:p>
            <a:pPr>
              <a:lnSpc>
                <a:spcPct val="115000"/>
              </a:lnSpc>
            </a:pPr>
            <a:r>
              <a:rPr lang="en-US" sz="1600" dirty="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cost = </a:t>
            </a:r>
            <a:r>
              <a:rPr lang="en-US" sz="1600" dirty="0" err="1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tf.reduce_mean</a:t>
            </a:r>
            <a:r>
              <a:rPr lang="en-US" sz="1600" dirty="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600" dirty="0" err="1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tf.square</a:t>
            </a:r>
            <a:r>
              <a:rPr lang="en-US" sz="1600" dirty="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(hypothesis - </a:t>
            </a:r>
            <a:r>
              <a:rPr lang="en-US" sz="1600" dirty="0" err="1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y_train</a:t>
            </a:r>
            <a:r>
              <a:rPr lang="en-US" sz="1600" dirty="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))</a:t>
            </a:r>
          </a:p>
        </p:txBody>
      </p:sp>
    </p:spTree>
    <p:extLst>
      <p:ext uri="{BB962C8B-B14F-4D97-AF65-F5344CB8AC3E}">
        <p14:creationId xmlns:p14="http://schemas.microsoft.com/office/powerpoint/2010/main" val="2871997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Shape 831"/>
          <p:cNvSpPr txBox="1">
            <a:spLocks noGrp="1"/>
          </p:cNvSpPr>
          <p:nvPr>
            <p:ph type="title"/>
          </p:nvPr>
        </p:nvSpPr>
        <p:spPr>
          <a:xfrm>
            <a:off x="304800" y="178588"/>
            <a:ext cx="8572500" cy="1714350"/>
          </a:xfrm>
          <a:prstGeom prst="rect">
            <a:avLst/>
          </a:prstGeom>
        </p:spPr>
        <p:txBody>
          <a:bodyPr wrap="square" lIns="38388" tIns="38388" rIns="38388" bIns="38388" anchor="ctr" anchorCtr="0">
            <a:noAutofit/>
          </a:bodyPr>
          <a:lstStyle/>
          <a:p>
            <a:r>
              <a:rPr lang="en-US" sz="44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Build graph using TF operations</a:t>
            </a:r>
          </a:p>
        </p:txBody>
      </p:sp>
      <p:pic>
        <p:nvPicPr>
          <p:cNvPr id="833" name="Shape 8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2534" y="1870779"/>
            <a:ext cx="3703500" cy="883950"/>
          </a:xfrm>
          <a:prstGeom prst="rect">
            <a:avLst/>
          </a:prstGeom>
          <a:noFill/>
          <a:ln>
            <a:noFill/>
          </a:ln>
        </p:spPr>
      </p:pic>
      <p:sp>
        <p:nvSpPr>
          <p:cNvPr id="834" name="Shape 834"/>
          <p:cNvSpPr txBox="1"/>
          <p:nvPr/>
        </p:nvSpPr>
        <p:spPr>
          <a:xfrm>
            <a:off x="778669" y="4733925"/>
            <a:ext cx="7691400" cy="1419150"/>
          </a:xfrm>
          <a:prstGeom prst="rect">
            <a:avLst/>
          </a:prstGeom>
          <a:noFill/>
          <a:ln w="28575" cap="flat" cmpd="sng">
            <a:solidFill>
              <a:srgbClr val="4A86E8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38388" tIns="38388" rIns="38388" bIns="38388" anchor="ctr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-US" sz="1600" i="1" dirty="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Minimize</a:t>
            </a:r>
          </a:p>
          <a:p>
            <a:pPr>
              <a:lnSpc>
                <a:spcPct val="115000"/>
              </a:lnSpc>
            </a:pPr>
            <a:r>
              <a:rPr lang="en-US" sz="1600" dirty="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optimizer = </a:t>
            </a:r>
            <a:r>
              <a:rPr lang="en-US" sz="1600" dirty="0" err="1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tf.train.GradientDescentOptimizer</a:t>
            </a:r>
            <a:r>
              <a:rPr lang="en-US" sz="1600" dirty="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600" dirty="0" err="1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learning_rate</a:t>
            </a:r>
            <a:r>
              <a:rPr lang="en-US" sz="1600" dirty="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0.01</a:t>
            </a:r>
            <a:r>
              <a:rPr lang="en-US" sz="1600" dirty="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>
              <a:lnSpc>
                <a:spcPct val="115000"/>
              </a:lnSpc>
            </a:pPr>
            <a:r>
              <a:rPr lang="en-US" sz="1600" dirty="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train = </a:t>
            </a:r>
            <a:r>
              <a:rPr lang="en-US" sz="1600" dirty="0" err="1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optimizer.minimize</a:t>
            </a:r>
            <a:r>
              <a:rPr lang="en-US" sz="1600" dirty="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(cost)</a:t>
            </a:r>
          </a:p>
        </p:txBody>
      </p:sp>
      <p:sp>
        <p:nvSpPr>
          <p:cNvPr id="835" name="Shape 835"/>
          <p:cNvSpPr txBox="1"/>
          <p:nvPr/>
        </p:nvSpPr>
        <p:spPr>
          <a:xfrm>
            <a:off x="771525" y="2838450"/>
            <a:ext cx="7691400" cy="795150"/>
          </a:xfrm>
          <a:prstGeom prst="rect">
            <a:avLst/>
          </a:prstGeom>
          <a:noFill/>
          <a:ln w="28575" cap="flat" cmpd="sng">
            <a:solidFill>
              <a:srgbClr val="4A86E8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38388" tIns="38388" rIns="38388" bIns="38388" anchor="ctr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-US" sz="1600" i="1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cost/loss function</a:t>
            </a:r>
          </a:p>
          <a:p>
            <a:pPr>
              <a:lnSpc>
                <a:spcPct val="115000"/>
              </a:lnSpc>
            </a:pPr>
            <a:r>
              <a:rPr lang="en-US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cost = tf.reduce_mean(tf.square(hypothesis - y_train))</a:t>
            </a:r>
          </a:p>
        </p:txBody>
      </p:sp>
      <p:sp>
        <p:nvSpPr>
          <p:cNvPr id="836" name="Shape 836"/>
          <p:cNvSpPr txBox="1"/>
          <p:nvPr/>
        </p:nvSpPr>
        <p:spPr>
          <a:xfrm>
            <a:off x="483394" y="4105275"/>
            <a:ext cx="2781900" cy="432750"/>
          </a:xfrm>
          <a:prstGeom prst="rect">
            <a:avLst/>
          </a:prstGeom>
          <a:noFill/>
          <a:ln>
            <a:noFill/>
          </a:ln>
        </p:spPr>
        <p:txBody>
          <a:bodyPr wrap="square" lIns="38388" tIns="38388" rIns="38388" bIns="38388" anchor="t" anchorCtr="0">
            <a:noAutofit/>
          </a:bodyPr>
          <a:lstStyle/>
          <a:p>
            <a:r>
              <a:rPr lang="en-US" sz="2600"/>
              <a:t>GradientDescent</a:t>
            </a:r>
          </a:p>
        </p:txBody>
      </p:sp>
      <p:sp>
        <p:nvSpPr>
          <p:cNvPr id="837" name="Shape 837"/>
          <p:cNvSpPr txBox="1"/>
          <p:nvPr/>
        </p:nvSpPr>
        <p:spPr>
          <a:xfrm>
            <a:off x="3419872" y="6192034"/>
            <a:ext cx="5803117" cy="883950"/>
          </a:xfrm>
          <a:prstGeom prst="rect">
            <a:avLst/>
          </a:prstGeom>
          <a:noFill/>
          <a:ln>
            <a:noFill/>
          </a:ln>
        </p:spPr>
        <p:txBody>
          <a:bodyPr wrap="square" lIns="102396" tIns="102396" rIns="102396" bIns="102396" anchor="ctr" anchorCtr="0">
            <a:noAutofit/>
          </a:bodyPr>
          <a:lstStyle/>
          <a:p>
            <a:r>
              <a:rPr lang="en-US" sz="1600" u="sng" dirty="0">
                <a:solidFill>
                  <a:schemeClr val="hlink"/>
                </a:solidFill>
                <a:hlinkClick r:id="rId4"/>
              </a:rPr>
              <a:t>https://www.tensorflow.org/api_docs/python/tf/reduce_mean</a:t>
            </a:r>
          </a:p>
        </p:txBody>
      </p:sp>
      <p:pic>
        <p:nvPicPr>
          <p:cNvPr id="838" name="Shape 8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89300" y="1776667"/>
            <a:ext cx="3573624" cy="693867"/>
          </a:xfrm>
          <a:prstGeom prst="rect">
            <a:avLst/>
          </a:prstGeom>
          <a:noFill/>
          <a:ln w="9525" cap="flat" cmpd="sng">
            <a:solidFill>
              <a:srgbClr val="4A86E8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10" name="Shape 8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1520" y="688513"/>
            <a:ext cx="733412" cy="6944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0718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Shape 843"/>
          <p:cNvSpPr txBox="1">
            <a:spLocks noGrp="1"/>
          </p:cNvSpPr>
          <p:nvPr>
            <p:ph type="title"/>
          </p:nvPr>
        </p:nvSpPr>
        <p:spPr>
          <a:xfrm>
            <a:off x="790575" y="178588"/>
            <a:ext cx="7586663" cy="1714350"/>
          </a:xfrm>
          <a:prstGeom prst="rect">
            <a:avLst/>
          </a:prstGeom>
        </p:spPr>
        <p:txBody>
          <a:bodyPr wrap="square" lIns="38388" tIns="38388" rIns="38388" bIns="38388" anchor="ctr" anchorCtr="0">
            <a:noAutofit/>
          </a:bodyPr>
          <a:lstStyle/>
          <a:p>
            <a:r>
              <a:rPr lang="en-US" sz="44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Run/update graph and get results</a:t>
            </a:r>
          </a:p>
        </p:txBody>
      </p:sp>
      <p:sp>
        <p:nvSpPr>
          <p:cNvPr id="844" name="Shape 844"/>
          <p:cNvSpPr txBox="1"/>
          <p:nvPr/>
        </p:nvSpPr>
        <p:spPr>
          <a:xfrm>
            <a:off x="340519" y="1981200"/>
            <a:ext cx="8665200" cy="4581600"/>
          </a:xfrm>
          <a:prstGeom prst="rect">
            <a:avLst/>
          </a:prstGeom>
          <a:noFill/>
          <a:ln>
            <a:noFill/>
          </a:ln>
        </p:spPr>
        <p:txBody>
          <a:bodyPr wrap="square" lIns="38388" tIns="38388" rIns="38388" bIns="38388" anchor="ctr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-US" sz="2000" i="1" dirty="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Launch the graph in a session.</a:t>
            </a:r>
          </a:p>
          <a:p>
            <a:pPr>
              <a:lnSpc>
                <a:spcPct val="115000"/>
              </a:lnSpc>
            </a:pPr>
            <a:r>
              <a:rPr lang="en-US" sz="2000" dirty="0" err="1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sess</a:t>
            </a:r>
            <a:r>
              <a:rPr lang="en-US" sz="2000" dirty="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2000" dirty="0" err="1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tf.Session</a:t>
            </a:r>
            <a:r>
              <a:rPr lang="en-US" sz="2000" dirty="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</a:t>
            </a:r>
          </a:p>
          <a:p>
            <a:pPr>
              <a:lnSpc>
                <a:spcPct val="115000"/>
              </a:lnSpc>
            </a:pPr>
            <a:r>
              <a:rPr lang="en-US" sz="2000" i="1" dirty="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Initializes global variables in the graph.</a:t>
            </a:r>
          </a:p>
          <a:p>
            <a:pPr>
              <a:lnSpc>
                <a:spcPct val="115000"/>
              </a:lnSpc>
            </a:pPr>
            <a:r>
              <a:rPr lang="en-US" sz="2000" dirty="0" err="1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sess.run</a:t>
            </a:r>
            <a:r>
              <a:rPr lang="en-US" sz="2000" dirty="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2000" dirty="0" err="1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tf.global_variables_initializer</a:t>
            </a:r>
            <a:r>
              <a:rPr lang="en-US" sz="2000" dirty="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())</a:t>
            </a:r>
          </a:p>
          <a:p>
            <a:pPr>
              <a:lnSpc>
                <a:spcPct val="115000"/>
              </a:lnSpc>
            </a:pPr>
            <a:endParaRPr sz="2000" dirty="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>
              <a:lnSpc>
                <a:spcPct val="115000"/>
              </a:lnSpc>
            </a:pPr>
            <a:r>
              <a:rPr lang="en-US" sz="2000" i="1" dirty="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Fit the line</a:t>
            </a:r>
          </a:p>
          <a:p>
            <a:pPr>
              <a:lnSpc>
                <a:spcPct val="115000"/>
              </a:lnSpc>
            </a:pPr>
            <a:r>
              <a:rPr lang="en-US" sz="2000" b="1" dirty="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-US" sz="2000" dirty="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step </a:t>
            </a:r>
            <a:r>
              <a:rPr lang="en-US" sz="2000" b="1" dirty="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-US" sz="2000" dirty="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range</a:t>
            </a:r>
            <a:r>
              <a:rPr lang="en-US" sz="2000" dirty="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2001</a:t>
            </a:r>
            <a:r>
              <a:rPr lang="en-US" sz="2000" dirty="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):</a:t>
            </a:r>
          </a:p>
          <a:p>
            <a:pPr>
              <a:lnSpc>
                <a:spcPct val="115000"/>
              </a:lnSpc>
            </a:pPr>
            <a:r>
              <a:rPr lang="en-US" sz="2000" dirty="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US" sz="2000" dirty="0" err="1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sess.run</a:t>
            </a:r>
            <a:r>
              <a:rPr lang="en-US" sz="2000" dirty="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(train)</a:t>
            </a:r>
          </a:p>
          <a:p>
            <a:pPr>
              <a:lnSpc>
                <a:spcPct val="115000"/>
              </a:lnSpc>
            </a:pPr>
            <a:r>
              <a:rPr lang="en-US" sz="2000" dirty="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US" sz="2000" b="1" dirty="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if </a:t>
            </a:r>
            <a:r>
              <a:rPr lang="en-US" sz="2000" dirty="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step %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20 </a:t>
            </a:r>
            <a:r>
              <a:rPr lang="en-US" sz="2000" dirty="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2000" dirty="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</a:p>
          <a:p>
            <a:pPr>
              <a:lnSpc>
                <a:spcPct val="115000"/>
              </a:lnSpc>
            </a:pPr>
            <a:r>
              <a:rPr lang="en-US" sz="2000" dirty="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US" sz="2000" dirty="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-US" sz="2000" dirty="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(step, </a:t>
            </a:r>
            <a:r>
              <a:rPr lang="en-US" sz="2000" dirty="0" err="1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sess.run</a:t>
            </a:r>
            <a:r>
              <a:rPr lang="en-US" sz="2000" dirty="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(cost), </a:t>
            </a:r>
            <a:r>
              <a:rPr lang="en-US" sz="2000" dirty="0" err="1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sess.run</a:t>
            </a:r>
            <a:r>
              <a:rPr lang="en-US" sz="2000" dirty="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(W), </a:t>
            </a:r>
            <a:r>
              <a:rPr lang="en-US" sz="2000" dirty="0" err="1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sess.run</a:t>
            </a:r>
            <a:r>
              <a:rPr lang="en-US" sz="2000" dirty="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(b))</a:t>
            </a:r>
          </a:p>
        </p:txBody>
      </p:sp>
      <p:pic>
        <p:nvPicPr>
          <p:cNvPr id="845" name="Shape 8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518" y="445392"/>
            <a:ext cx="559073" cy="60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6" name="Shape 8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0519" y="1085369"/>
            <a:ext cx="559072" cy="60151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83634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Shape 851"/>
          <p:cNvSpPr txBox="1"/>
          <p:nvPr/>
        </p:nvSpPr>
        <p:spPr>
          <a:xfrm>
            <a:off x="34248" y="32200"/>
            <a:ext cx="5228438" cy="6858000"/>
          </a:xfrm>
          <a:prstGeom prst="rect">
            <a:avLst/>
          </a:prstGeom>
          <a:noFill/>
          <a:ln>
            <a:noFill/>
          </a:ln>
        </p:spPr>
        <p:txBody>
          <a:bodyPr wrap="square" lIns="38388" tIns="38388" rIns="38388" bIns="38388" anchor="ctr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-US" sz="1000" b="1" dirty="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import </a:t>
            </a:r>
            <a:r>
              <a:rPr lang="en-US" sz="1000" dirty="0" err="1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tensorflow</a:t>
            </a:r>
            <a:r>
              <a:rPr lang="en-US" sz="1000" dirty="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00" b="1" dirty="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as </a:t>
            </a:r>
            <a:r>
              <a:rPr lang="en-US" sz="1000" dirty="0" err="1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tf</a:t>
            </a:r>
            <a:endParaRPr lang="en-US" sz="1000" dirty="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>
              <a:lnSpc>
                <a:spcPct val="115000"/>
              </a:lnSpc>
            </a:pPr>
            <a:endParaRPr sz="1000" i="1" dirty="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>
              <a:lnSpc>
                <a:spcPct val="115000"/>
              </a:lnSpc>
            </a:pPr>
            <a:r>
              <a:rPr lang="en-US" sz="1000" i="1" dirty="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X and Y data</a:t>
            </a:r>
          </a:p>
          <a:p>
            <a:pPr>
              <a:lnSpc>
                <a:spcPct val="115000"/>
              </a:lnSpc>
            </a:pPr>
            <a:r>
              <a:rPr lang="en-US" sz="1000" dirty="0" err="1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x_train</a:t>
            </a:r>
            <a:r>
              <a:rPr lang="en-US" sz="1000" dirty="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[</a:t>
            </a:r>
            <a:r>
              <a:rPr lang="en-US" sz="1000" dirty="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1000" dirty="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1000" dirty="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US" sz="1000" dirty="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1000" dirty="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-US" sz="1000" dirty="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</a:p>
          <a:p>
            <a:pPr>
              <a:lnSpc>
                <a:spcPct val="115000"/>
              </a:lnSpc>
            </a:pPr>
            <a:r>
              <a:rPr lang="en-US" sz="1000" dirty="0" err="1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y_train</a:t>
            </a:r>
            <a:r>
              <a:rPr lang="en-US" sz="1000" dirty="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[</a:t>
            </a:r>
            <a:r>
              <a:rPr lang="en-US" sz="1000" dirty="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1000" dirty="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1000" dirty="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US" sz="1000" dirty="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1000" dirty="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-US" sz="1000" dirty="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</a:p>
          <a:p>
            <a:pPr indent="3269742">
              <a:lnSpc>
                <a:spcPct val="115000"/>
              </a:lnSpc>
            </a:pPr>
            <a:endParaRPr sz="1000" dirty="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 = </a:t>
            </a:r>
            <a:r>
              <a:rPr lang="en-US" sz="1000" dirty="0" err="1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tf.Variable</a:t>
            </a:r>
            <a:r>
              <a:rPr lang="en-US" sz="1000" dirty="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00" dirty="0" err="1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tf.random_normal</a:t>
            </a:r>
            <a:r>
              <a:rPr lang="en-US" sz="1000" dirty="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([</a:t>
            </a:r>
            <a:r>
              <a:rPr lang="en-US" sz="1000" dirty="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1000" dirty="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-US" sz="1000" dirty="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-US" sz="1000" dirty="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000" b="1" dirty="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'weight'</a:t>
            </a:r>
            <a:r>
              <a:rPr lang="en-US" sz="1000" dirty="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 = </a:t>
            </a:r>
            <a:r>
              <a:rPr lang="en-US" sz="1000" dirty="0" err="1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tf.Variable</a:t>
            </a:r>
            <a:r>
              <a:rPr lang="en-US" sz="1000" dirty="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00" dirty="0" err="1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tf.random_normal</a:t>
            </a:r>
            <a:r>
              <a:rPr lang="en-US" sz="1000" dirty="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([</a:t>
            </a:r>
            <a:r>
              <a:rPr lang="en-US" sz="1000" dirty="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1000" dirty="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-US" sz="1000" dirty="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-US" sz="1000" dirty="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000" b="1" dirty="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'bias'</a:t>
            </a:r>
            <a:r>
              <a:rPr lang="en-US" sz="1000" dirty="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3269742">
              <a:lnSpc>
                <a:spcPct val="115000"/>
              </a:lnSpc>
            </a:pPr>
            <a:endParaRPr sz="1000" dirty="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>
              <a:lnSpc>
                <a:spcPct val="115000"/>
              </a:lnSpc>
            </a:pPr>
            <a:r>
              <a:rPr lang="en-US" sz="1000" i="1" dirty="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Our hypothesis </a:t>
            </a:r>
            <a:r>
              <a:rPr lang="en-US" sz="1000" i="1" dirty="0" err="1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XW+b</a:t>
            </a:r>
            <a:endParaRPr lang="en-US" sz="1000" i="1" dirty="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hypothesis = </a:t>
            </a:r>
            <a:r>
              <a:rPr lang="en-US" sz="1000" dirty="0" err="1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x_train</a:t>
            </a:r>
            <a:r>
              <a:rPr lang="en-US" sz="1000" dirty="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* W + b</a:t>
            </a:r>
          </a:p>
          <a:p>
            <a:pPr indent="3269742">
              <a:lnSpc>
                <a:spcPct val="115000"/>
              </a:lnSpc>
            </a:pPr>
            <a:endParaRPr sz="1000" dirty="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>
              <a:lnSpc>
                <a:spcPct val="115000"/>
              </a:lnSpc>
            </a:pPr>
            <a:r>
              <a:rPr lang="en-US" sz="1000" i="1" dirty="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cost/loss function</a:t>
            </a: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cost = </a:t>
            </a:r>
            <a:r>
              <a:rPr lang="en-US" sz="1000" dirty="0" err="1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tf.reduce_mean</a:t>
            </a:r>
            <a:r>
              <a:rPr lang="en-US" sz="1000" dirty="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00" dirty="0" err="1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tf.square</a:t>
            </a:r>
            <a:r>
              <a:rPr lang="en-US" sz="1000" dirty="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(hypothesis - </a:t>
            </a:r>
            <a:r>
              <a:rPr lang="en-US" sz="1000" dirty="0" err="1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y_train</a:t>
            </a:r>
            <a:r>
              <a:rPr lang="en-US" sz="1000" dirty="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))</a:t>
            </a:r>
          </a:p>
          <a:p>
            <a:pPr indent="3269742">
              <a:lnSpc>
                <a:spcPct val="115000"/>
              </a:lnSpc>
            </a:pPr>
            <a:endParaRPr sz="1000" dirty="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>
              <a:lnSpc>
                <a:spcPct val="115000"/>
              </a:lnSpc>
            </a:pPr>
            <a:r>
              <a:rPr lang="en-US" sz="1000" i="1" dirty="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Minimize</a:t>
            </a: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optimizer = </a:t>
            </a:r>
            <a:r>
              <a:rPr lang="en-US" sz="1000" dirty="0" err="1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tf.train.GradientDescentOptimizer</a:t>
            </a:r>
            <a:r>
              <a:rPr lang="en-US" sz="1000" dirty="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00" dirty="0" err="1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learning_rate</a:t>
            </a:r>
            <a:r>
              <a:rPr lang="en-US" sz="1000" dirty="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000" dirty="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0.01</a:t>
            </a:r>
            <a:r>
              <a:rPr lang="en-US" sz="1000" dirty="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train = </a:t>
            </a:r>
            <a:r>
              <a:rPr lang="en-US" sz="1000" dirty="0" err="1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optimizer.minimize</a:t>
            </a:r>
            <a:r>
              <a:rPr lang="en-US" sz="1000" dirty="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(cost)</a:t>
            </a:r>
          </a:p>
          <a:p>
            <a:pPr indent="3269742">
              <a:lnSpc>
                <a:spcPct val="115000"/>
              </a:lnSpc>
            </a:pPr>
            <a:endParaRPr sz="1000" dirty="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>
              <a:lnSpc>
                <a:spcPct val="115000"/>
              </a:lnSpc>
            </a:pPr>
            <a:r>
              <a:rPr lang="en-US" sz="1000" i="1" dirty="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Launch the graph in a session.</a:t>
            </a:r>
          </a:p>
          <a:p>
            <a:pPr>
              <a:lnSpc>
                <a:spcPct val="115000"/>
              </a:lnSpc>
            </a:pPr>
            <a:r>
              <a:rPr lang="en-US" sz="1000" dirty="0" err="1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sess</a:t>
            </a:r>
            <a:r>
              <a:rPr lang="en-US" sz="1000" dirty="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000" dirty="0" err="1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tf.Session</a:t>
            </a:r>
            <a:r>
              <a:rPr lang="en-US" sz="1000" dirty="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</a:t>
            </a:r>
          </a:p>
          <a:p>
            <a:pPr>
              <a:lnSpc>
                <a:spcPct val="115000"/>
              </a:lnSpc>
            </a:pPr>
            <a:r>
              <a:rPr lang="en-US" sz="1000" i="1" dirty="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Initializes global variables in the graph.</a:t>
            </a:r>
          </a:p>
          <a:p>
            <a:pPr>
              <a:lnSpc>
                <a:spcPct val="115000"/>
              </a:lnSpc>
            </a:pPr>
            <a:r>
              <a:rPr lang="en-US" sz="1000" dirty="0" err="1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sess.run</a:t>
            </a:r>
            <a:r>
              <a:rPr lang="en-US" sz="1000" dirty="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00" dirty="0" err="1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tf.global_variables_initializer</a:t>
            </a:r>
            <a:r>
              <a:rPr lang="en-US" sz="1000" dirty="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())</a:t>
            </a:r>
          </a:p>
          <a:p>
            <a:pPr indent="3269742">
              <a:lnSpc>
                <a:spcPct val="115000"/>
              </a:lnSpc>
            </a:pPr>
            <a:endParaRPr sz="1000" dirty="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>
              <a:lnSpc>
                <a:spcPct val="115000"/>
              </a:lnSpc>
            </a:pPr>
            <a:r>
              <a:rPr lang="en-US" sz="1000" i="1" dirty="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Fit the line</a:t>
            </a:r>
          </a:p>
          <a:p>
            <a:pPr>
              <a:lnSpc>
                <a:spcPct val="115000"/>
              </a:lnSpc>
            </a:pPr>
            <a:r>
              <a:rPr lang="en-US" sz="1000" b="1" dirty="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-US" sz="1000" dirty="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step </a:t>
            </a:r>
            <a:r>
              <a:rPr lang="en-US" sz="1000" b="1" dirty="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-US" sz="1000" dirty="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range</a:t>
            </a:r>
            <a:r>
              <a:rPr lang="en-US" sz="1000" dirty="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00" dirty="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2001</a:t>
            </a:r>
            <a:r>
              <a:rPr lang="en-US" sz="1000" dirty="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):</a:t>
            </a: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US" sz="1000" dirty="0" err="1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sess.run</a:t>
            </a:r>
            <a:r>
              <a:rPr lang="en-US" sz="1000" dirty="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(train)</a:t>
            </a: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US" sz="1000" b="1" dirty="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if </a:t>
            </a:r>
            <a:r>
              <a:rPr lang="en-US" sz="1000" dirty="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step % </a:t>
            </a:r>
            <a:r>
              <a:rPr lang="en-US" sz="1000" dirty="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20 </a:t>
            </a:r>
            <a:r>
              <a:rPr lang="en-US" sz="1000" dirty="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 </a:t>
            </a:r>
            <a:r>
              <a:rPr lang="en-US" sz="1000" dirty="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1000" dirty="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US" sz="1000" dirty="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-US" sz="1000" dirty="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(step, </a:t>
            </a:r>
            <a:r>
              <a:rPr lang="en-US" sz="1000" dirty="0" err="1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sess.run</a:t>
            </a:r>
            <a:r>
              <a:rPr lang="en-US" sz="1000" dirty="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(cost), </a:t>
            </a:r>
            <a:r>
              <a:rPr lang="en-US" sz="1000" dirty="0" err="1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sess.run</a:t>
            </a:r>
            <a:r>
              <a:rPr lang="en-US" sz="1000" dirty="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(W), </a:t>
            </a:r>
            <a:r>
              <a:rPr lang="en-US" sz="1000" dirty="0" err="1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sess.run</a:t>
            </a:r>
            <a:r>
              <a:rPr lang="en-US" sz="1000" dirty="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(b))</a:t>
            </a:r>
          </a:p>
        </p:txBody>
      </p:sp>
      <p:sp>
        <p:nvSpPr>
          <p:cNvPr id="852" name="Shape 852"/>
          <p:cNvSpPr txBox="1"/>
          <p:nvPr/>
        </p:nvSpPr>
        <p:spPr>
          <a:xfrm>
            <a:off x="4788024" y="3284984"/>
            <a:ext cx="3929738" cy="2550000"/>
          </a:xfrm>
          <a:prstGeom prst="rect">
            <a:avLst/>
          </a:prstGeom>
          <a:noFill/>
          <a:ln w="9525" cap="flat" cmpd="sng">
            <a:solidFill>
              <a:srgbClr val="4A86E8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102396" tIns="102396" rIns="102396" bIns="102396" anchor="ctr" anchorCtr="0">
            <a:noAutofit/>
          </a:bodyPr>
          <a:lstStyle/>
          <a:p>
            <a:r>
              <a:rPr lang="en-US" sz="1100" b="1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'''</a:t>
            </a:r>
          </a:p>
          <a:p>
            <a:r>
              <a:rPr lang="en-US" sz="1100" b="1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 2.82329 [ 2.12867713] [-0.85235667]</a:t>
            </a:r>
          </a:p>
          <a:p>
            <a:r>
              <a:rPr lang="en-US" sz="1100" b="1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20 0.190351 [ 1.53392804] [-1.05059612]</a:t>
            </a:r>
          </a:p>
          <a:p>
            <a:r>
              <a:rPr lang="en-US" sz="1100" b="1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40 0.151357 [ 1.45725465] [-1.02391243]</a:t>
            </a:r>
          </a:p>
          <a:p>
            <a:r>
              <a:rPr lang="en-US" sz="1100" b="1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...</a:t>
            </a:r>
          </a:p>
          <a:p>
            <a:endParaRPr sz="1100" b="1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-US" sz="1100" b="1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1920 1.77484e-05 [ 1.00489295] [-0.01112291]</a:t>
            </a:r>
          </a:p>
          <a:p>
            <a:r>
              <a:rPr lang="en-US" sz="1100" b="1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1940 1.61197e-05 [ 1.00466311] [-0.01060018]</a:t>
            </a:r>
          </a:p>
          <a:p>
            <a:r>
              <a:rPr lang="en-US" sz="1100" b="1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1960 1.46397e-05 [ 1.004444] [-0.01010205]</a:t>
            </a:r>
          </a:p>
          <a:p>
            <a:r>
              <a:rPr lang="en-US" sz="1100" b="1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1980 1.32962e-05 [ 1.00423515] [-0.00962736]</a:t>
            </a:r>
          </a:p>
          <a:p>
            <a:r>
              <a:rPr lang="en-US" sz="1100" b="1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2000 1.20761e-05 [ 1.00403607] [-0.00917497]</a:t>
            </a:r>
          </a:p>
          <a:p>
            <a:r>
              <a:rPr lang="en-US" sz="1100" b="1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'''</a:t>
            </a:r>
          </a:p>
        </p:txBody>
      </p:sp>
      <p:sp>
        <p:nvSpPr>
          <p:cNvPr id="853" name="Shape 853"/>
          <p:cNvSpPr txBox="1"/>
          <p:nvPr/>
        </p:nvSpPr>
        <p:spPr>
          <a:xfrm>
            <a:off x="3753300" y="47900"/>
            <a:ext cx="5314500" cy="1462800"/>
          </a:xfrm>
          <a:prstGeom prst="rect">
            <a:avLst/>
          </a:prstGeom>
          <a:noFill/>
          <a:ln>
            <a:noFill/>
          </a:ln>
        </p:spPr>
        <p:txBody>
          <a:bodyPr wrap="square" lIns="102396" tIns="102396" rIns="102396" bIns="102396" anchor="ctr" anchorCtr="0">
            <a:noAutofit/>
          </a:bodyPr>
          <a:lstStyle/>
          <a:p>
            <a:pPr algn="ctr">
              <a:buClr>
                <a:srgbClr val="000000"/>
              </a:buClr>
            </a:pPr>
            <a:r>
              <a:rPr lang="en-US" sz="4400" dirty="0">
                <a:latin typeface="+mj-lt"/>
                <a:ea typeface="+mj-ea"/>
                <a:cs typeface="+mj-cs"/>
                <a:sym typeface="Gill Sans"/>
              </a:rPr>
              <a:t>Full code (less than 20 lines)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588224" y="6309320"/>
            <a:ext cx="2261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u="sng" dirty="0">
                <a:solidFill>
                  <a:srgbClr val="0070C0"/>
                </a:solidFill>
              </a:rPr>
              <a:t>linear_regression.py</a:t>
            </a:r>
            <a:endParaRPr lang="zh-CN" altLang="en-US" u="sng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5383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Shape 858"/>
          <p:cNvSpPr txBox="1">
            <a:spLocks noGrp="1"/>
          </p:cNvSpPr>
          <p:nvPr>
            <p:ph type="title"/>
          </p:nvPr>
        </p:nvSpPr>
        <p:spPr>
          <a:xfrm>
            <a:off x="1812726" y="178594"/>
            <a:ext cx="5518463" cy="1714350"/>
          </a:xfrm>
          <a:prstGeom prst="rect">
            <a:avLst/>
          </a:prstGeom>
        </p:spPr>
        <p:txBody>
          <a:bodyPr wrap="square" lIns="38388" tIns="38388" rIns="38388" bIns="38388" anchor="ctr" anchorCtr="0">
            <a:noAutofit/>
          </a:bodyPr>
          <a:lstStyle/>
          <a:p>
            <a:r>
              <a:rPr lang="en-US" sz="44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Placeholders</a:t>
            </a:r>
            <a:r>
              <a:rPr lang="en-US" dirty="0"/>
              <a:t> </a:t>
            </a:r>
          </a:p>
        </p:txBody>
      </p:sp>
      <p:pic>
        <p:nvPicPr>
          <p:cNvPr id="859" name="Shape 8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50" y="2855118"/>
            <a:ext cx="9029704" cy="230299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90531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Shape 865"/>
          <p:cNvSpPr txBox="1">
            <a:spLocks noGrp="1"/>
          </p:cNvSpPr>
          <p:nvPr>
            <p:ph type="title"/>
          </p:nvPr>
        </p:nvSpPr>
        <p:spPr>
          <a:xfrm>
            <a:off x="1812726" y="178594"/>
            <a:ext cx="5518463" cy="1714350"/>
          </a:xfrm>
          <a:prstGeom prst="rect">
            <a:avLst/>
          </a:prstGeom>
        </p:spPr>
        <p:txBody>
          <a:bodyPr wrap="square" lIns="38388" tIns="38388" rIns="38388" bIns="38388" anchor="ctr" anchorCtr="0">
            <a:noAutofit/>
          </a:bodyPr>
          <a:lstStyle/>
          <a:p>
            <a:r>
              <a:rPr lang="en-US" sz="44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Placeholders</a:t>
            </a:r>
            <a:r>
              <a:rPr lang="en-US" dirty="0"/>
              <a:t> </a:t>
            </a:r>
          </a:p>
        </p:txBody>
      </p:sp>
      <p:sp>
        <p:nvSpPr>
          <p:cNvPr id="866" name="Shape 866"/>
          <p:cNvSpPr txBox="1"/>
          <p:nvPr/>
        </p:nvSpPr>
        <p:spPr>
          <a:xfrm>
            <a:off x="157175" y="1247766"/>
            <a:ext cx="9020138" cy="5610450"/>
          </a:xfrm>
          <a:prstGeom prst="rect">
            <a:avLst/>
          </a:prstGeom>
          <a:noFill/>
          <a:ln>
            <a:noFill/>
          </a:ln>
        </p:spPr>
        <p:txBody>
          <a:bodyPr wrap="square" lIns="38388" tIns="38388" rIns="38388" bIns="38388" anchor="ctr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-US" sz="1600" i="1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X and Y data</a:t>
            </a:r>
          </a:p>
          <a:p>
            <a:pPr>
              <a:lnSpc>
                <a:spcPct val="115000"/>
              </a:lnSpc>
            </a:pPr>
            <a:r>
              <a:rPr lang="en-US" sz="1600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x_train = [1, 2, 3]</a:t>
            </a:r>
          </a:p>
          <a:p>
            <a:pPr>
              <a:lnSpc>
                <a:spcPct val="115000"/>
              </a:lnSpc>
            </a:pPr>
            <a:r>
              <a:rPr lang="en-US" sz="1600">
                <a:solidFill>
                  <a:srgbClr val="9999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y_train = [1, 2, 3]</a:t>
            </a:r>
          </a:p>
          <a:p>
            <a:pPr>
              <a:lnSpc>
                <a:spcPct val="115000"/>
              </a:lnSpc>
            </a:pPr>
            <a:endParaRPr sz="1600"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>
              <a:lnSpc>
                <a:spcPct val="115000"/>
              </a:lnSpc>
            </a:pPr>
            <a:r>
              <a:rPr lang="en-US" sz="1600" i="1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Now we can use X and Y in place of x_data and y_data</a:t>
            </a:r>
          </a:p>
          <a:p>
            <a:pPr>
              <a:lnSpc>
                <a:spcPct val="115000"/>
              </a:lnSpc>
            </a:pPr>
            <a:r>
              <a:rPr lang="en-US" sz="1600" i="1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# placeholders for a tensor that will be always fed using feed_dict</a:t>
            </a:r>
          </a:p>
          <a:p>
            <a:pPr>
              <a:lnSpc>
                <a:spcPct val="115000"/>
              </a:lnSpc>
            </a:pPr>
            <a:r>
              <a:rPr lang="en-US" sz="1600" i="1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See http://stackoverflow.com/questions/36693740/</a:t>
            </a:r>
          </a:p>
          <a:p>
            <a:pPr>
              <a:lnSpc>
                <a:spcPct val="115000"/>
              </a:lnSpc>
            </a:pPr>
            <a:r>
              <a:rPr lang="en-US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 = tf.placeholder(tf.float32)</a:t>
            </a:r>
          </a:p>
          <a:p>
            <a:pPr>
              <a:lnSpc>
                <a:spcPct val="115000"/>
              </a:lnSpc>
            </a:pPr>
            <a:r>
              <a:rPr lang="en-US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 = tf.placeholder(tf.float32)</a:t>
            </a:r>
          </a:p>
          <a:p>
            <a:pPr>
              <a:lnSpc>
                <a:spcPct val="115000"/>
              </a:lnSpc>
            </a:pPr>
            <a:r>
              <a:rPr lang="en-US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...</a:t>
            </a:r>
          </a:p>
          <a:p>
            <a:pPr>
              <a:lnSpc>
                <a:spcPct val="115000"/>
              </a:lnSpc>
            </a:pPr>
            <a:r>
              <a:rPr lang="en-US" sz="1600" i="1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Fit the line</a:t>
            </a:r>
          </a:p>
          <a:p>
            <a:pPr indent="-77343">
              <a:lnSpc>
                <a:spcPct val="115000"/>
              </a:lnSpc>
              <a:buClr>
                <a:schemeClr val="dk1"/>
              </a:buClr>
              <a:buSzPct val="78378"/>
            </a:pPr>
            <a:r>
              <a:rPr lang="en-US" sz="1600" b="1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-US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step </a:t>
            </a:r>
            <a:r>
              <a:rPr lang="en-US" sz="1600" b="1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-US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range</a:t>
            </a:r>
            <a:r>
              <a:rPr lang="en-US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2001</a:t>
            </a:r>
            <a:r>
              <a:rPr lang="en-US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):</a:t>
            </a:r>
          </a:p>
          <a:p>
            <a:pPr indent="-77343">
              <a:lnSpc>
                <a:spcPct val="115000"/>
              </a:lnSpc>
              <a:buClr>
                <a:schemeClr val="dk1"/>
              </a:buClr>
              <a:buSzPct val="78378"/>
            </a:pPr>
            <a:r>
              <a:rPr lang="en-US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cost_val, W_val, b_val, _ = \</a:t>
            </a:r>
          </a:p>
          <a:p>
            <a:pPr indent="-77343">
              <a:lnSpc>
                <a:spcPct val="115000"/>
              </a:lnSpc>
              <a:buClr>
                <a:schemeClr val="dk1"/>
              </a:buClr>
              <a:buSzPct val="78378"/>
            </a:pPr>
            <a:r>
              <a:rPr lang="en-US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sess.run([cost, W, b, train],</a:t>
            </a:r>
          </a:p>
          <a:p>
            <a:pPr indent="-77343">
              <a:lnSpc>
                <a:spcPct val="115000"/>
              </a:lnSpc>
              <a:buClr>
                <a:schemeClr val="dk1"/>
              </a:buClr>
              <a:buSzPct val="78378"/>
            </a:pPr>
            <a:r>
              <a:rPr lang="en-US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</a:t>
            </a:r>
            <a:r>
              <a:rPr lang="en-US" sz="16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feed_dict</a:t>
            </a:r>
            <a:r>
              <a:rPr lang="en-US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={X: [</a:t>
            </a:r>
            <a:r>
              <a:rPr lang="en-US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US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-US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Y: [</a:t>
            </a:r>
            <a:r>
              <a:rPr lang="en-US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US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-US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]})</a:t>
            </a:r>
          </a:p>
          <a:p>
            <a:pPr indent="-77343">
              <a:lnSpc>
                <a:spcPct val="115000"/>
              </a:lnSpc>
              <a:buClr>
                <a:schemeClr val="dk1"/>
              </a:buClr>
              <a:buSzPct val="78378"/>
            </a:pPr>
            <a:r>
              <a:rPr lang="en-US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US" sz="1600" b="1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if </a:t>
            </a:r>
            <a:r>
              <a:rPr lang="en-US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step % </a:t>
            </a:r>
            <a:r>
              <a:rPr lang="en-US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20 </a:t>
            </a:r>
            <a:r>
              <a:rPr lang="en-US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 </a:t>
            </a:r>
            <a:r>
              <a:rPr lang="en-US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</a:p>
          <a:p>
            <a:pPr indent="-77343">
              <a:lnSpc>
                <a:spcPct val="115000"/>
              </a:lnSpc>
              <a:buClr>
                <a:schemeClr val="dk1"/>
              </a:buClr>
              <a:buSzPct val="78378"/>
            </a:pPr>
            <a:r>
              <a:rPr lang="en-US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US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-US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(step, cost_val, W_val, b_val)</a:t>
            </a:r>
          </a:p>
          <a:p>
            <a:pPr>
              <a:lnSpc>
                <a:spcPct val="115000"/>
              </a:lnSpc>
            </a:pPr>
            <a:endParaRPr sz="1600" b="1">
              <a:solidFill>
                <a:srgbClr val="000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3269742">
              <a:lnSpc>
                <a:spcPct val="115000"/>
              </a:lnSpc>
            </a:pP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1208208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Shape 871"/>
          <p:cNvSpPr txBox="1"/>
          <p:nvPr/>
        </p:nvSpPr>
        <p:spPr>
          <a:xfrm>
            <a:off x="57675" y="0"/>
            <a:ext cx="5945063" cy="6858000"/>
          </a:xfrm>
          <a:prstGeom prst="rect">
            <a:avLst/>
          </a:prstGeom>
          <a:noFill/>
          <a:ln>
            <a:noFill/>
          </a:ln>
        </p:spPr>
        <p:txBody>
          <a:bodyPr wrap="square" lIns="38388" tIns="38388" rIns="38388" bIns="38388" anchor="ctr" anchorCtr="0">
            <a:noAutofit/>
          </a:bodyPr>
          <a:lstStyle/>
          <a:p>
            <a:pPr indent="-77343">
              <a:lnSpc>
                <a:spcPct val="115000"/>
              </a:lnSpc>
              <a:buClr>
                <a:schemeClr val="dk1"/>
              </a:buClr>
              <a:buSzPct val="100000"/>
            </a:pPr>
            <a:r>
              <a:rPr lang="en-US" sz="1200" b="1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import </a:t>
            </a:r>
            <a:r>
              <a:rPr lang="en-US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tensorflow </a:t>
            </a:r>
            <a:r>
              <a:rPr lang="en-US" sz="1200" b="1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as </a:t>
            </a:r>
            <a:r>
              <a:rPr lang="en-US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tf</a:t>
            </a:r>
          </a:p>
          <a:p>
            <a:pPr indent="-77343">
              <a:lnSpc>
                <a:spcPct val="115000"/>
              </a:lnSpc>
              <a:buClr>
                <a:schemeClr val="dk1"/>
              </a:buClr>
              <a:buSzPct val="100000"/>
            </a:pPr>
            <a:r>
              <a:rPr lang="en-US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 = tf.Variable(tf.random_normal([</a:t>
            </a:r>
            <a:r>
              <a:rPr lang="en-US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-US" sz="12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-US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200" b="1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'weight'</a:t>
            </a:r>
            <a:r>
              <a:rPr lang="en-US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-77343">
              <a:lnSpc>
                <a:spcPct val="115000"/>
              </a:lnSpc>
              <a:buClr>
                <a:schemeClr val="dk1"/>
              </a:buClr>
              <a:buSzPct val="100000"/>
            </a:pPr>
            <a:r>
              <a:rPr lang="en-US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 = tf.Variable(tf.random_normal([</a:t>
            </a:r>
            <a:r>
              <a:rPr lang="en-US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-US" sz="12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-US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200" b="1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'bias'</a:t>
            </a:r>
            <a:r>
              <a:rPr lang="en-US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-77343">
              <a:lnSpc>
                <a:spcPct val="115000"/>
              </a:lnSpc>
              <a:buClr>
                <a:schemeClr val="dk1"/>
              </a:buClr>
            </a:pP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-77343">
              <a:lnSpc>
                <a:spcPct val="115000"/>
              </a:lnSpc>
              <a:buClr>
                <a:schemeClr val="dk1"/>
              </a:buClr>
              <a:buSzPct val="100000"/>
            </a:pPr>
            <a:r>
              <a:rPr lang="en-US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 = tf.placeholder(tf.float32, </a:t>
            </a:r>
            <a:r>
              <a:rPr lang="en-US" sz="12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US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-US" sz="1200" b="1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None</a:t>
            </a:r>
            <a:r>
              <a:rPr lang="en-US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</a:t>
            </a:r>
          </a:p>
          <a:p>
            <a:pPr indent="-77343">
              <a:lnSpc>
                <a:spcPct val="115000"/>
              </a:lnSpc>
              <a:buClr>
                <a:schemeClr val="dk1"/>
              </a:buClr>
              <a:buSzPct val="100000"/>
            </a:pPr>
            <a:r>
              <a:rPr lang="en-US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 = tf.placeholder(tf.float32, </a:t>
            </a:r>
            <a:r>
              <a:rPr lang="en-US" sz="12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US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-US" sz="1200" b="1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None</a:t>
            </a:r>
            <a:r>
              <a:rPr lang="en-US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</a:t>
            </a:r>
          </a:p>
          <a:p>
            <a:pPr indent="-77343">
              <a:lnSpc>
                <a:spcPct val="115000"/>
              </a:lnSpc>
              <a:buClr>
                <a:schemeClr val="dk1"/>
              </a:buClr>
            </a:pP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-77343">
              <a:lnSpc>
                <a:spcPct val="115000"/>
              </a:lnSpc>
              <a:buClr>
                <a:schemeClr val="dk1"/>
              </a:buClr>
              <a:buSzPct val="100000"/>
            </a:pPr>
            <a:r>
              <a:rPr lang="en-US" sz="1200" i="1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Our hypothesis XW+b</a:t>
            </a:r>
          </a:p>
          <a:p>
            <a:pPr indent="-77343">
              <a:lnSpc>
                <a:spcPct val="115000"/>
              </a:lnSpc>
              <a:buClr>
                <a:schemeClr val="dk1"/>
              </a:buClr>
              <a:buSzPct val="100000"/>
            </a:pPr>
            <a:r>
              <a:rPr lang="en-US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hypothesis = X * W + b</a:t>
            </a:r>
          </a:p>
          <a:p>
            <a:pPr indent="-77343">
              <a:lnSpc>
                <a:spcPct val="115000"/>
              </a:lnSpc>
              <a:buClr>
                <a:schemeClr val="dk1"/>
              </a:buClr>
              <a:buSzPct val="100000"/>
            </a:pPr>
            <a:r>
              <a:rPr lang="en-US" sz="1200" i="1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cost/loss function</a:t>
            </a:r>
          </a:p>
          <a:p>
            <a:pPr indent="-77343">
              <a:lnSpc>
                <a:spcPct val="115000"/>
              </a:lnSpc>
              <a:buClr>
                <a:schemeClr val="dk1"/>
              </a:buClr>
              <a:buSzPct val="100000"/>
            </a:pPr>
            <a:r>
              <a:rPr lang="en-US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cost = tf.reduce_mean(tf.square(hypothesis - Y))</a:t>
            </a:r>
          </a:p>
          <a:p>
            <a:pPr indent="-77343">
              <a:lnSpc>
                <a:spcPct val="115000"/>
              </a:lnSpc>
              <a:buClr>
                <a:schemeClr val="dk1"/>
              </a:buClr>
              <a:buSzPct val="100000"/>
            </a:pPr>
            <a:r>
              <a:rPr lang="en-US" sz="1200" i="1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Minimize</a:t>
            </a:r>
          </a:p>
          <a:p>
            <a:pPr indent="-77343">
              <a:lnSpc>
                <a:spcPct val="115000"/>
              </a:lnSpc>
              <a:buClr>
                <a:schemeClr val="dk1"/>
              </a:buClr>
              <a:buSzPct val="100000"/>
            </a:pPr>
            <a:r>
              <a:rPr lang="en-US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optimizer = tf.train.GradientDescentOptimizer(</a:t>
            </a:r>
            <a:r>
              <a:rPr lang="en-US" sz="12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learning_rate</a:t>
            </a:r>
            <a:r>
              <a:rPr lang="en-US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0.01</a:t>
            </a:r>
            <a:r>
              <a:rPr lang="en-US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-77343">
              <a:lnSpc>
                <a:spcPct val="115000"/>
              </a:lnSpc>
              <a:buClr>
                <a:schemeClr val="dk1"/>
              </a:buClr>
              <a:buSzPct val="100000"/>
            </a:pPr>
            <a:r>
              <a:rPr lang="en-US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train = optimizer.minimize(cost)</a:t>
            </a:r>
          </a:p>
          <a:p>
            <a:pPr indent="-77343">
              <a:lnSpc>
                <a:spcPct val="115000"/>
              </a:lnSpc>
              <a:buClr>
                <a:schemeClr val="dk1"/>
              </a:buClr>
            </a:pP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-77343">
              <a:lnSpc>
                <a:spcPct val="115000"/>
              </a:lnSpc>
              <a:buClr>
                <a:schemeClr val="dk1"/>
              </a:buClr>
              <a:buSzPct val="100000"/>
            </a:pPr>
            <a:r>
              <a:rPr lang="en-US" sz="1200" i="1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Launch the graph in a session.</a:t>
            </a:r>
          </a:p>
          <a:p>
            <a:pPr indent="-77343">
              <a:lnSpc>
                <a:spcPct val="115000"/>
              </a:lnSpc>
              <a:buClr>
                <a:schemeClr val="dk1"/>
              </a:buClr>
              <a:buSzPct val="100000"/>
            </a:pPr>
            <a:r>
              <a:rPr lang="en-US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sess = tf.Session()</a:t>
            </a:r>
          </a:p>
          <a:p>
            <a:pPr indent="-77343">
              <a:lnSpc>
                <a:spcPct val="115000"/>
              </a:lnSpc>
              <a:buClr>
                <a:schemeClr val="dk1"/>
              </a:buClr>
              <a:buSzPct val="100000"/>
            </a:pPr>
            <a:r>
              <a:rPr lang="en-US" sz="1200" i="1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Initializes global variables in the graph.</a:t>
            </a:r>
          </a:p>
          <a:p>
            <a:pPr>
              <a:lnSpc>
                <a:spcPct val="115000"/>
              </a:lnSpc>
            </a:pPr>
            <a:r>
              <a:rPr lang="en-US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sess.run(tf.global_variables_initializer())</a:t>
            </a:r>
          </a:p>
          <a:p>
            <a:pPr indent="-77343">
              <a:lnSpc>
                <a:spcPct val="115000"/>
              </a:lnSpc>
              <a:buClr>
                <a:schemeClr val="dk1"/>
              </a:buClr>
            </a:pP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-77343">
              <a:lnSpc>
                <a:spcPct val="115000"/>
              </a:lnSpc>
              <a:buClr>
                <a:schemeClr val="dk1"/>
              </a:buClr>
              <a:buSzPct val="100000"/>
            </a:pPr>
            <a:r>
              <a:rPr lang="en-US" sz="1200" i="1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Fit the line</a:t>
            </a:r>
          </a:p>
          <a:p>
            <a:pPr indent="-77343">
              <a:lnSpc>
                <a:spcPct val="115000"/>
              </a:lnSpc>
              <a:buClr>
                <a:schemeClr val="dk1"/>
              </a:buClr>
              <a:buSzPct val="100000"/>
            </a:pPr>
            <a:r>
              <a:rPr lang="en-US" sz="1200" b="1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-US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step </a:t>
            </a:r>
            <a:r>
              <a:rPr lang="en-US" sz="1200" b="1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-US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range</a:t>
            </a:r>
            <a:r>
              <a:rPr lang="en-US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2001</a:t>
            </a:r>
            <a:r>
              <a:rPr lang="en-US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):</a:t>
            </a:r>
          </a:p>
          <a:p>
            <a:pPr indent="-77343">
              <a:lnSpc>
                <a:spcPct val="115000"/>
              </a:lnSpc>
              <a:buClr>
                <a:schemeClr val="dk1"/>
              </a:buClr>
              <a:buSzPct val="100000"/>
            </a:pPr>
            <a:r>
              <a:rPr lang="en-US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cost_val, W_val, b_val, _ = sess.run([cost, W, b, train],</a:t>
            </a:r>
          </a:p>
          <a:p>
            <a:pPr indent="-77343">
              <a:lnSpc>
                <a:spcPct val="115000"/>
              </a:lnSpc>
              <a:buClr>
                <a:schemeClr val="dk1"/>
              </a:buClr>
              <a:buSzPct val="100000"/>
            </a:pPr>
            <a:r>
              <a:rPr lang="en-US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</a:t>
            </a:r>
            <a:r>
              <a:rPr lang="en-US" sz="12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feed_dict</a:t>
            </a:r>
            <a:r>
              <a:rPr lang="en-US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={X: [</a:t>
            </a:r>
            <a:r>
              <a:rPr lang="en-US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US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-US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Y: [</a:t>
            </a:r>
            <a:r>
              <a:rPr lang="en-US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US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-US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]})</a:t>
            </a:r>
          </a:p>
          <a:p>
            <a:pPr indent="-77343">
              <a:lnSpc>
                <a:spcPct val="115000"/>
              </a:lnSpc>
              <a:buClr>
                <a:schemeClr val="dk1"/>
              </a:buClr>
              <a:buSzPct val="100000"/>
            </a:pPr>
            <a:r>
              <a:rPr lang="en-US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US" sz="1200" b="1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if </a:t>
            </a:r>
            <a:r>
              <a:rPr lang="en-US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step % </a:t>
            </a:r>
            <a:r>
              <a:rPr lang="en-US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20 </a:t>
            </a:r>
            <a:r>
              <a:rPr lang="en-US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 </a:t>
            </a:r>
            <a:r>
              <a:rPr lang="en-US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</a:p>
          <a:p>
            <a:pPr indent="-77343">
              <a:lnSpc>
                <a:spcPct val="115000"/>
              </a:lnSpc>
              <a:buClr>
                <a:schemeClr val="dk1"/>
              </a:buClr>
              <a:buSzPct val="100000"/>
            </a:pPr>
            <a:r>
              <a:rPr lang="en-US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US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-US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(step, cost_val, W_val, b_val)</a:t>
            </a:r>
          </a:p>
          <a:p>
            <a:pPr>
              <a:lnSpc>
                <a:spcPct val="115000"/>
              </a:lnSpc>
            </a:pPr>
            <a:endParaRPr sz="1200" b="1">
              <a:solidFill>
                <a:srgbClr val="000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72" name="Shape 872"/>
          <p:cNvSpPr txBox="1"/>
          <p:nvPr/>
        </p:nvSpPr>
        <p:spPr>
          <a:xfrm>
            <a:off x="5109873" y="2204864"/>
            <a:ext cx="3957863" cy="4032448"/>
          </a:xfrm>
          <a:prstGeom prst="rect">
            <a:avLst/>
          </a:prstGeom>
          <a:noFill/>
          <a:ln w="9525" cap="flat" cmpd="sng">
            <a:solidFill>
              <a:srgbClr val="4A86E8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102396" tIns="102396" rIns="102396" bIns="102396" anchor="ctr" anchorCtr="0">
            <a:noAutofit/>
          </a:bodyPr>
          <a:lstStyle/>
          <a:p>
            <a:r>
              <a:rPr lang="en-US" sz="1200" b="1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...</a:t>
            </a:r>
          </a:p>
          <a:p>
            <a:r>
              <a:rPr lang="en-US" sz="1200" b="1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1980 1.32962e-05 [ 1.00423515] [-0.00962736]</a:t>
            </a:r>
          </a:p>
          <a:p>
            <a:r>
              <a:rPr lang="en-US" sz="1200" b="1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2000 1.20761e-05 [ 1.00403607] [-0.00917497]</a:t>
            </a:r>
          </a:p>
          <a:p>
            <a:endParaRPr sz="1200" b="1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endParaRPr sz="1200" b="1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-US" sz="1200" i="1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Testing our model</a:t>
            </a:r>
          </a:p>
          <a:p>
            <a:r>
              <a:rPr lang="en-US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-US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(sess.run(hypothesis, </a:t>
            </a:r>
            <a:r>
              <a:rPr lang="en-US" sz="12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feed_dict</a:t>
            </a:r>
            <a:r>
              <a:rPr lang="en-US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={X: [</a:t>
            </a:r>
            <a:r>
              <a:rPr lang="en-US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5]</a:t>
            </a:r>
            <a:r>
              <a:rPr lang="en-US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}))</a:t>
            </a:r>
          </a:p>
          <a:p>
            <a:r>
              <a:rPr lang="en-US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-US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(sess.run(hypothesis, </a:t>
            </a:r>
            <a:r>
              <a:rPr lang="en-US" sz="12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feed_dict</a:t>
            </a:r>
            <a:r>
              <a:rPr lang="en-US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={X: [</a:t>
            </a:r>
            <a:r>
              <a:rPr lang="en-US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2.5]</a:t>
            </a:r>
            <a:r>
              <a:rPr lang="en-US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}))</a:t>
            </a:r>
          </a:p>
          <a:p>
            <a:r>
              <a:rPr lang="en-US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-US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(sess.run(</a:t>
            </a:r>
            <a:r>
              <a:rPr lang="en-US" sz="1200">
                <a:solidFill>
                  <a:schemeClr val="dk1"/>
                </a:solidFill>
                <a:highlight>
                  <a:srgbClr val="E4E4FF"/>
                </a:highlight>
                <a:latin typeface="Consolas"/>
                <a:ea typeface="Consolas"/>
                <a:cs typeface="Consolas"/>
                <a:sym typeface="Consolas"/>
              </a:rPr>
              <a:t>hypothesis</a:t>
            </a:r>
            <a:r>
              <a:rPr lang="en-US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</a:p>
          <a:p>
            <a:pPr>
              <a:buClr>
                <a:schemeClr val="dk1"/>
              </a:buClr>
              <a:buSzPct val="100000"/>
            </a:pPr>
            <a:r>
              <a:rPr lang="en-US" sz="12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   feed_dict</a:t>
            </a:r>
            <a:r>
              <a:rPr lang="en-US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={X: [</a:t>
            </a:r>
            <a:r>
              <a:rPr lang="en-US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1.5</a:t>
            </a:r>
            <a:r>
              <a:rPr lang="en-US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3.5</a:t>
            </a:r>
            <a:r>
              <a:rPr lang="en-US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]}))</a:t>
            </a:r>
          </a:p>
          <a:p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-US" sz="1200" b="1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[ 5.0110054]</a:t>
            </a:r>
          </a:p>
          <a:p>
            <a:r>
              <a:rPr lang="en-US" sz="1200" b="1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[ 2.50091505]</a:t>
            </a:r>
          </a:p>
          <a:p>
            <a:pPr>
              <a:buClr>
                <a:schemeClr val="dk1"/>
              </a:buClr>
              <a:buSzPct val="93548"/>
            </a:pPr>
            <a:r>
              <a:rPr lang="en-US" sz="1300" b="1">
                <a:solidFill>
                  <a:srgbClr val="008080"/>
                </a:solidFill>
                <a:highlight>
                  <a:srgbClr val="FFFFFF"/>
                </a:highlight>
              </a:rPr>
              <a:t>[ 1.49687922  3.50495124]</a:t>
            </a:r>
          </a:p>
          <a:p>
            <a:endParaRPr sz="1200" b="1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73" name="Shape 873"/>
          <p:cNvSpPr txBox="1"/>
          <p:nvPr/>
        </p:nvSpPr>
        <p:spPr>
          <a:xfrm>
            <a:off x="3753300" y="47900"/>
            <a:ext cx="5314500" cy="1462800"/>
          </a:xfrm>
          <a:prstGeom prst="rect">
            <a:avLst/>
          </a:prstGeom>
          <a:noFill/>
          <a:ln>
            <a:noFill/>
          </a:ln>
        </p:spPr>
        <p:txBody>
          <a:bodyPr wrap="square" lIns="102396" tIns="102396" rIns="102396" bIns="102396" anchor="ctr" anchorCtr="0">
            <a:noAutofit/>
          </a:bodyPr>
          <a:lstStyle/>
          <a:p>
            <a:pPr algn="ctr"/>
            <a:r>
              <a:rPr lang="en-US" sz="4400" dirty="0">
                <a:latin typeface="+mj-lt"/>
                <a:ea typeface="+mj-ea"/>
                <a:cs typeface="+mj-cs"/>
                <a:sym typeface="Gill Sans"/>
              </a:rPr>
              <a:t>Full code with placeholders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297927" y="6381328"/>
            <a:ext cx="2666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u="sng" dirty="0">
                <a:solidFill>
                  <a:srgbClr val="0070C0"/>
                </a:solidFill>
              </a:rPr>
              <a:t>linear_regression_feed.py</a:t>
            </a:r>
            <a:endParaRPr lang="zh-CN" altLang="en-US" u="sng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4875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Shape 878"/>
          <p:cNvSpPr txBox="1"/>
          <p:nvPr/>
        </p:nvSpPr>
        <p:spPr>
          <a:xfrm>
            <a:off x="57675" y="0"/>
            <a:ext cx="5945063" cy="6858000"/>
          </a:xfrm>
          <a:prstGeom prst="rect">
            <a:avLst/>
          </a:prstGeom>
          <a:noFill/>
          <a:ln>
            <a:noFill/>
          </a:ln>
        </p:spPr>
        <p:txBody>
          <a:bodyPr wrap="square" lIns="38388" tIns="38388" rIns="38388" bIns="38388" anchor="ctr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-US" sz="1200" b="1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import </a:t>
            </a:r>
            <a:r>
              <a:rPr lang="en-US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tensorflow </a:t>
            </a:r>
            <a:r>
              <a:rPr lang="en-US" sz="1200" b="1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as </a:t>
            </a:r>
            <a:r>
              <a:rPr lang="en-US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tf</a:t>
            </a:r>
          </a:p>
          <a:p>
            <a:pPr>
              <a:lnSpc>
                <a:spcPct val="115000"/>
              </a:lnSpc>
            </a:pPr>
            <a:r>
              <a:rPr lang="en-US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 = tf.Variable(tf.random_normal([</a:t>
            </a:r>
            <a:r>
              <a:rPr lang="en-US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-US" sz="12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-US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200" b="1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'weight'</a:t>
            </a:r>
            <a:r>
              <a:rPr lang="en-US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>
              <a:lnSpc>
                <a:spcPct val="115000"/>
              </a:lnSpc>
            </a:pPr>
            <a:r>
              <a:rPr lang="en-US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 = tf.Variable(tf.random_normal([</a:t>
            </a:r>
            <a:r>
              <a:rPr lang="en-US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-US" sz="12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-US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200" b="1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'bias'</a:t>
            </a:r>
            <a:r>
              <a:rPr lang="en-US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>
              <a:lnSpc>
                <a:spcPct val="115000"/>
              </a:lnSpc>
            </a:pPr>
            <a:r>
              <a:rPr lang="en-US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 = tf.placeholder(tf.float32, </a:t>
            </a:r>
            <a:r>
              <a:rPr lang="en-US" sz="12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US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-US" sz="1200" b="1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None</a:t>
            </a:r>
            <a:r>
              <a:rPr lang="en-US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</a:t>
            </a:r>
          </a:p>
          <a:p>
            <a:pPr>
              <a:lnSpc>
                <a:spcPct val="115000"/>
              </a:lnSpc>
            </a:pPr>
            <a:r>
              <a:rPr lang="en-US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 = tf.placeholder(tf.float32, </a:t>
            </a:r>
            <a:r>
              <a:rPr lang="en-US" sz="12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US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-US" sz="1200" b="1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None</a:t>
            </a:r>
            <a:r>
              <a:rPr lang="en-US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</a:t>
            </a:r>
          </a:p>
          <a:p>
            <a:pPr>
              <a:lnSpc>
                <a:spcPct val="115000"/>
              </a:lnSpc>
            </a:pP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>
              <a:lnSpc>
                <a:spcPct val="115000"/>
              </a:lnSpc>
            </a:pPr>
            <a:r>
              <a:rPr lang="en-US" sz="1200" i="1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Our hypothesis XW+b</a:t>
            </a:r>
          </a:p>
          <a:p>
            <a:pPr>
              <a:lnSpc>
                <a:spcPct val="115000"/>
              </a:lnSpc>
            </a:pPr>
            <a:r>
              <a:rPr lang="en-US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hypothesis = X * W + b</a:t>
            </a:r>
          </a:p>
          <a:p>
            <a:pPr>
              <a:lnSpc>
                <a:spcPct val="115000"/>
              </a:lnSpc>
            </a:pPr>
            <a:r>
              <a:rPr lang="en-US" sz="1200" i="1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cost/loss function</a:t>
            </a:r>
          </a:p>
          <a:p>
            <a:pPr>
              <a:lnSpc>
                <a:spcPct val="115000"/>
              </a:lnSpc>
            </a:pPr>
            <a:r>
              <a:rPr lang="en-US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cost = tf.reduce_mean(tf.square(hypothesis - Y))</a:t>
            </a:r>
          </a:p>
          <a:p>
            <a:pPr>
              <a:lnSpc>
                <a:spcPct val="115000"/>
              </a:lnSpc>
            </a:pPr>
            <a:r>
              <a:rPr lang="en-US" sz="1200" i="1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Minimize</a:t>
            </a:r>
          </a:p>
          <a:p>
            <a:pPr>
              <a:lnSpc>
                <a:spcPct val="115000"/>
              </a:lnSpc>
            </a:pPr>
            <a:r>
              <a:rPr lang="en-US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optimizer = tf.train.GradientDescentOptimizer(</a:t>
            </a:r>
            <a:r>
              <a:rPr lang="en-US" sz="12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learning_rate</a:t>
            </a:r>
            <a:r>
              <a:rPr lang="en-US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0.01</a:t>
            </a:r>
            <a:r>
              <a:rPr lang="en-US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>
              <a:lnSpc>
                <a:spcPct val="115000"/>
              </a:lnSpc>
            </a:pPr>
            <a:r>
              <a:rPr lang="en-US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train = optimizer.minimize(cost)</a:t>
            </a:r>
          </a:p>
          <a:p>
            <a:pPr>
              <a:lnSpc>
                <a:spcPct val="115000"/>
              </a:lnSpc>
            </a:pP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>
              <a:lnSpc>
                <a:spcPct val="115000"/>
              </a:lnSpc>
            </a:pPr>
            <a:r>
              <a:rPr lang="en-US" sz="1200" i="1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Launch the graph in a session.</a:t>
            </a:r>
          </a:p>
          <a:p>
            <a:pPr>
              <a:lnSpc>
                <a:spcPct val="115000"/>
              </a:lnSpc>
            </a:pPr>
            <a:r>
              <a:rPr lang="en-US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sess = tf.Session()</a:t>
            </a:r>
          </a:p>
          <a:p>
            <a:pPr>
              <a:lnSpc>
                <a:spcPct val="115000"/>
              </a:lnSpc>
            </a:pPr>
            <a:r>
              <a:rPr lang="en-US" sz="1200" i="1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Initializes global variables in the graph.</a:t>
            </a:r>
          </a:p>
          <a:p>
            <a:pPr>
              <a:lnSpc>
                <a:spcPct val="115000"/>
              </a:lnSpc>
            </a:pPr>
            <a:r>
              <a:rPr lang="en-US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sess.run(tf.global_variables_initializer())</a:t>
            </a:r>
          </a:p>
          <a:p>
            <a:pPr>
              <a:lnSpc>
                <a:spcPct val="115000"/>
              </a:lnSpc>
            </a:pP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>
              <a:lnSpc>
                <a:spcPct val="115000"/>
              </a:lnSpc>
            </a:pPr>
            <a:r>
              <a:rPr lang="en-US" sz="1200" i="1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Fit the line with new training data</a:t>
            </a:r>
          </a:p>
          <a:p>
            <a:pPr>
              <a:lnSpc>
                <a:spcPct val="115000"/>
              </a:lnSpc>
            </a:pPr>
            <a:r>
              <a:rPr lang="en-US" sz="1200" b="1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-US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step </a:t>
            </a:r>
            <a:r>
              <a:rPr lang="en-US" sz="1200" b="1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-US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range</a:t>
            </a:r>
            <a:r>
              <a:rPr lang="en-US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2001</a:t>
            </a:r>
            <a:r>
              <a:rPr lang="en-US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):</a:t>
            </a:r>
          </a:p>
          <a:p>
            <a:pPr>
              <a:lnSpc>
                <a:spcPct val="115000"/>
              </a:lnSpc>
            </a:pPr>
            <a:r>
              <a:rPr lang="en-US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cost_val, W_val, b_val, _ = sess.run([cost, W, b, train],</a:t>
            </a:r>
          </a:p>
          <a:p>
            <a:pPr>
              <a:lnSpc>
                <a:spcPct val="115000"/>
              </a:lnSpc>
            </a:pPr>
            <a:r>
              <a:rPr lang="en-US" sz="1300" b="1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US" sz="1300" b="1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</a:t>
            </a:r>
            <a:r>
              <a:rPr lang="en-US" sz="1500" b="1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eed_dict</a:t>
            </a:r>
            <a:r>
              <a:rPr lang="en-US" sz="1500" b="1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={X: [</a:t>
            </a:r>
            <a:r>
              <a:rPr lang="en-US" sz="1500" b="1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1500" b="1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1500" b="1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US" sz="1500" b="1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1500" b="1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-US" sz="1500" b="1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1500" b="1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lang="en-US" sz="1500" b="1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1500" b="1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lang="en-US" sz="1500" b="1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</a:p>
          <a:p>
            <a:pPr>
              <a:lnSpc>
                <a:spcPct val="115000"/>
              </a:lnSpc>
            </a:pPr>
            <a:r>
              <a:rPr lang="en-US" sz="1500" b="1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  Y: [</a:t>
            </a:r>
            <a:r>
              <a:rPr lang="en-US" sz="1500" b="1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2.1</a:t>
            </a:r>
            <a:r>
              <a:rPr lang="en-US" sz="1500" b="1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1500" b="1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3.1</a:t>
            </a:r>
            <a:r>
              <a:rPr lang="en-US" sz="1500" b="1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1500" b="1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4.1</a:t>
            </a:r>
            <a:r>
              <a:rPr lang="en-US" sz="1500" b="1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1500" b="1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5.1</a:t>
            </a:r>
            <a:r>
              <a:rPr lang="en-US" sz="1500" b="1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1500" b="1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6.1</a:t>
            </a:r>
            <a:r>
              <a:rPr lang="en-US" sz="1500" b="1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]})</a:t>
            </a:r>
          </a:p>
          <a:p>
            <a:pPr>
              <a:lnSpc>
                <a:spcPct val="115000"/>
              </a:lnSpc>
            </a:pPr>
            <a:r>
              <a:rPr lang="en-US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US" sz="1200" b="1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if </a:t>
            </a:r>
            <a:r>
              <a:rPr lang="en-US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step % </a:t>
            </a:r>
            <a:r>
              <a:rPr lang="en-US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20 </a:t>
            </a:r>
            <a:r>
              <a:rPr lang="en-US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 </a:t>
            </a:r>
            <a:r>
              <a:rPr lang="en-US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</a:p>
          <a:p>
            <a:pPr>
              <a:lnSpc>
                <a:spcPct val="115000"/>
              </a:lnSpc>
            </a:pPr>
            <a:r>
              <a:rPr lang="en-US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US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-US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(step, cost_val, W_val, b_val)</a:t>
            </a:r>
          </a:p>
        </p:txBody>
      </p:sp>
      <p:sp>
        <p:nvSpPr>
          <p:cNvPr id="879" name="Shape 879"/>
          <p:cNvSpPr txBox="1"/>
          <p:nvPr/>
        </p:nvSpPr>
        <p:spPr>
          <a:xfrm>
            <a:off x="5109875" y="2008100"/>
            <a:ext cx="3957863" cy="4529550"/>
          </a:xfrm>
          <a:prstGeom prst="rect">
            <a:avLst/>
          </a:prstGeom>
          <a:noFill/>
          <a:ln w="9525" cap="flat" cmpd="sng">
            <a:solidFill>
              <a:srgbClr val="4A86E8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102396" tIns="102396" rIns="102396" bIns="102396" anchor="ctr" anchorCtr="0">
            <a:noAutofit/>
          </a:bodyPr>
          <a:lstStyle/>
          <a:p>
            <a:r>
              <a:rPr lang="en-US" sz="1300" b="1">
                <a:solidFill>
                  <a:srgbClr val="008080"/>
                </a:solidFill>
                <a:highlight>
                  <a:srgbClr val="FFFFFF"/>
                </a:highlight>
              </a:rPr>
              <a:t>…</a:t>
            </a:r>
          </a:p>
          <a:p>
            <a:pPr>
              <a:buClr>
                <a:schemeClr val="dk1"/>
              </a:buClr>
              <a:buSzPct val="93548"/>
            </a:pPr>
            <a:r>
              <a:rPr lang="en-US" sz="1300" b="1">
                <a:solidFill>
                  <a:srgbClr val="008080"/>
                </a:solidFill>
                <a:highlight>
                  <a:srgbClr val="FFFFFF"/>
                </a:highlight>
              </a:rPr>
              <a:t>1960 3.32396e-07 [ 1.00037301] [ 1.09865296]</a:t>
            </a:r>
          </a:p>
          <a:p>
            <a:pPr>
              <a:buClr>
                <a:schemeClr val="dk1"/>
              </a:buClr>
              <a:buSzPct val="93548"/>
            </a:pPr>
            <a:r>
              <a:rPr lang="en-US" sz="1300" b="1">
                <a:solidFill>
                  <a:srgbClr val="008080"/>
                </a:solidFill>
                <a:highlight>
                  <a:srgbClr val="FFFFFF"/>
                </a:highlight>
              </a:rPr>
              <a:t>1980 2.90429e-07 [ 1.00034881] [ 1.09874094]</a:t>
            </a:r>
          </a:p>
          <a:p>
            <a:pPr>
              <a:buClr>
                <a:schemeClr val="dk1"/>
              </a:buClr>
              <a:buSzPct val="93548"/>
            </a:pPr>
            <a:r>
              <a:rPr lang="en-US" sz="1300" b="1">
                <a:solidFill>
                  <a:srgbClr val="008080"/>
                </a:solidFill>
                <a:highlight>
                  <a:srgbClr val="FFFFFF"/>
                </a:highlight>
              </a:rPr>
              <a:t>2000 2.5373e-07 [ 1.00032604] [ 1.09882331]</a:t>
            </a:r>
          </a:p>
          <a:p>
            <a:endParaRPr sz="1200" b="1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-US" sz="1200" i="1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Testing our model</a:t>
            </a:r>
          </a:p>
          <a:p>
            <a:r>
              <a:rPr lang="en-US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-US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(sess.run(hypothesis, </a:t>
            </a:r>
            <a:r>
              <a:rPr lang="en-US" sz="12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feed_dict</a:t>
            </a:r>
            <a:r>
              <a:rPr lang="en-US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={X: [</a:t>
            </a:r>
            <a:r>
              <a:rPr lang="en-US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5]</a:t>
            </a:r>
            <a:r>
              <a:rPr lang="en-US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}))</a:t>
            </a:r>
          </a:p>
          <a:p>
            <a:r>
              <a:rPr lang="en-US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-US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(sess.run(hypothesis, </a:t>
            </a:r>
            <a:r>
              <a:rPr lang="en-US" sz="12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feed_dict</a:t>
            </a:r>
            <a:r>
              <a:rPr lang="en-US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={X: [</a:t>
            </a:r>
            <a:r>
              <a:rPr lang="en-US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2.5]</a:t>
            </a:r>
            <a:r>
              <a:rPr lang="en-US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}))</a:t>
            </a:r>
          </a:p>
          <a:p>
            <a:r>
              <a:rPr lang="en-US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-US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(sess.run(</a:t>
            </a:r>
            <a:r>
              <a:rPr lang="en-US" sz="1200">
                <a:solidFill>
                  <a:schemeClr val="dk1"/>
                </a:solidFill>
                <a:highlight>
                  <a:srgbClr val="E4E4FF"/>
                </a:highlight>
                <a:latin typeface="Consolas"/>
                <a:ea typeface="Consolas"/>
                <a:cs typeface="Consolas"/>
                <a:sym typeface="Consolas"/>
              </a:rPr>
              <a:t>hypothesis</a:t>
            </a:r>
            <a:r>
              <a:rPr lang="en-US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</a:p>
          <a:p>
            <a:r>
              <a:rPr lang="en-US" sz="12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   feed_dict</a:t>
            </a:r>
            <a:r>
              <a:rPr lang="en-US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={X: [</a:t>
            </a:r>
            <a:r>
              <a:rPr lang="en-US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1.5</a:t>
            </a:r>
            <a:r>
              <a:rPr lang="en-US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3.5</a:t>
            </a:r>
            <a:r>
              <a:rPr lang="en-US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]}))</a:t>
            </a:r>
          </a:p>
          <a:p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endParaRPr sz="1200" b="1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-US" sz="1300" b="1">
                <a:solidFill>
                  <a:srgbClr val="008080"/>
                </a:solidFill>
                <a:highlight>
                  <a:srgbClr val="FFFFFF"/>
                </a:highlight>
              </a:rPr>
              <a:t>[ 6.10045338]</a:t>
            </a:r>
          </a:p>
          <a:p>
            <a:r>
              <a:rPr lang="en-US" sz="1300" b="1">
                <a:solidFill>
                  <a:srgbClr val="008080"/>
                </a:solidFill>
                <a:highlight>
                  <a:srgbClr val="FFFFFF"/>
                </a:highlight>
              </a:rPr>
              <a:t>[ 3.59963846]</a:t>
            </a:r>
          </a:p>
          <a:p>
            <a:r>
              <a:rPr lang="en-US" sz="1300" b="1">
                <a:solidFill>
                  <a:srgbClr val="008080"/>
                </a:solidFill>
                <a:highlight>
                  <a:srgbClr val="FFFFFF"/>
                </a:highlight>
              </a:rPr>
              <a:t>[ 2.59931231  4.59996414]</a:t>
            </a:r>
          </a:p>
          <a:p>
            <a:endParaRPr sz="1200" b="1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endParaRPr sz="1200" b="1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80" name="Shape 880"/>
          <p:cNvSpPr txBox="1"/>
          <p:nvPr/>
        </p:nvSpPr>
        <p:spPr>
          <a:xfrm>
            <a:off x="3753300" y="47900"/>
            <a:ext cx="5314500" cy="1462800"/>
          </a:xfrm>
          <a:prstGeom prst="rect">
            <a:avLst/>
          </a:prstGeom>
          <a:noFill/>
          <a:ln>
            <a:noFill/>
          </a:ln>
        </p:spPr>
        <p:txBody>
          <a:bodyPr wrap="square" lIns="102396" tIns="102396" rIns="102396" bIns="102396" anchor="ctr" anchorCtr="0">
            <a:noAutofit/>
          </a:bodyPr>
          <a:lstStyle/>
          <a:p>
            <a:pPr algn="ctr"/>
            <a:r>
              <a:rPr lang="en-US" sz="4400" dirty="0">
                <a:latin typeface="+mj-lt"/>
                <a:ea typeface="+mj-ea"/>
                <a:cs typeface="+mj-cs"/>
                <a:sym typeface="Gill Sans"/>
              </a:rPr>
              <a:t>Full code with placeholders</a:t>
            </a:r>
          </a:p>
        </p:txBody>
      </p:sp>
    </p:spTree>
    <p:extLst>
      <p:ext uri="{BB962C8B-B14F-4D97-AF65-F5344CB8AC3E}">
        <p14:creationId xmlns:p14="http://schemas.microsoft.com/office/powerpoint/2010/main" val="526703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Linear Regression</a:t>
            </a:r>
            <a:r>
              <a:rPr lang="en-US" altLang="zh-TW" dirty="0"/>
              <a:t>: Output a scalar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840646"/>
          </a:xfrm>
        </p:spPr>
        <p:txBody>
          <a:bodyPr>
            <a:normAutofit/>
          </a:bodyPr>
          <a:lstStyle/>
          <a:p>
            <a:r>
              <a:rPr lang="en-US" altLang="zh-TW" sz="2400" dirty="0"/>
              <a:t>Stock Market Forecast</a:t>
            </a:r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endParaRPr lang="en-US" altLang="zh-TW" sz="2400" dirty="0" smtClean="0"/>
          </a:p>
          <a:p>
            <a:r>
              <a:rPr lang="en-US" altLang="zh-TW" sz="2400" dirty="0" smtClean="0"/>
              <a:t>Self-driving </a:t>
            </a:r>
            <a:r>
              <a:rPr lang="en-US" altLang="zh-TW" sz="2400" dirty="0"/>
              <a:t>Car</a:t>
            </a:r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r>
              <a:rPr lang="en-US" altLang="zh-TW" sz="2400" dirty="0" smtClean="0"/>
              <a:t>Recommendation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/>
              <p:cNvSpPr txBox="1"/>
              <p:nvPr/>
            </p:nvSpPr>
            <p:spPr>
              <a:xfrm>
                <a:off x="2227006" y="2634599"/>
                <a:ext cx="331135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TW" sz="28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                              </m:t>
                          </m:r>
                        </m:e>
                      </m:d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4" name="文字方塊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7006" y="2634599"/>
                <a:ext cx="3311356" cy="4308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矩形 4"/>
          <p:cNvSpPr/>
          <p:nvPr/>
        </p:nvSpPr>
        <p:spPr>
          <a:xfrm>
            <a:off x="5569326" y="2679303"/>
            <a:ext cx="313478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 smtClean="0"/>
              <a:t>明天某股票的股价</a:t>
            </a:r>
            <a:endParaRPr lang="zh-TW" altLang="en-US" sz="2400" dirty="0"/>
          </a:p>
        </p:txBody>
      </p:sp>
      <p:pic>
        <p:nvPicPr>
          <p:cNvPr id="30722" name="Picture 2" descr="「股票走勢」的圖片搜尋結果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0182" y="2345600"/>
            <a:ext cx="1710812" cy="1044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2227006" y="4274051"/>
                <a:ext cx="331135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TW" sz="28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                              </m:t>
                          </m:r>
                        </m:e>
                      </m:d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7006" y="4274051"/>
                <a:ext cx="3311356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/>
              <p:cNvSpPr txBox="1"/>
              <p:nvPr/>
            </p:nvSpPr>
            <p:spPr>
              <a:xfrm>
                <a:off x="1677176" y="5647510"/>
                <a:ext cx="441101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TW" sz="28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                           </m:t>
                          </m:r>
                          <m:r>
                            <a:rPr lang="zh-TW" altLang="en-US" sz="2800" i="1">
                              <a:latin typeface="Cambria Math" panose="02040503050406030204" pitchFamily="18" charset="0"/>
                            </a:rPr>
                            <m:t>              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   </m:t>
                          </m:r>
                        </m:e>
                      </m:d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7176" y="5647510"/>
                <a:ext cx="4411015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24" name="Picture 4" descr="「self driving cars sensors」的圖片搜尋結果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6627" y="3938162"/>
            <a:ext cx="1517922" cy="1158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矩形 9"/>
          <p:cNvSpPr/>
          <p:nvPr/>
        </p:nvSpPr>
        <p:spPr>
          <a:xfrm>
            <a:off x="5569326" y="4249026"/>
            <a:ext cx="313478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400" dirty="0" smtClean="0">
                <a:solidFill>
                  <a:srgbClr val="000000"/>
                </a:solidFill>
                <a:latin typeface="Arial" panose="020B0604020202020204" pitchFamily="34" charset="0"/>
              </a:rPr>
              <a:t>方向</a:t>
            </a:r>
            <a:r>
              <a:rPr lang="zh-CN" altLang="en-US" sz="2400" dirty="0" smtClean="0">
                <a:solidFill>
                  <a:srgbClr val="000000"/>
                </a:solidFill>
                <a:latin typeface="Arial" panose="020B0604020202020204" pitchFamily="34" charset="0"/>
              </a:rPr>
              <a:t>盘</a:t>
            </a:r>
            <a:r>
              <a:rPr lang="zh-TW" altLang="en-US" sz="2400" dirty="0" smtClean="0">
                <a:solidFill>
                  <a:srgbClr val="000000"/>
                </a:solidFill>
                <a:latin typeface="Arial" panose="020B0604020202020204" pitchFamily="34" charset="0"/>
              </a:rPr>
              <a:t>角度</a:t>
            </a:r>
            <a:endParaRPr lang="zh-TW" altLang="en-US" sz="2400" dirty="0"/>
          </a:p>
        </p:txBody>
      </p:sp>
      <p:sp>
        <p:nvSpPr>
          <p:cNvPr id="6" name="文字方塊 5"/>
          <p:cNvSpPr txBox="1"/>
          <p:nvPr/>
        </p:nvSpPr>
        <p:spPr>
          <a:xfrm>
            <a:off x="2296344" y="5658564"/>
            <a:ext cx="14305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/>
              <a:t>使用者 </a:t>
            </a:r>
            <a:r>
              <a:rPr lang="en-US" altLang="zh-TW" sz="2400" dirty="0"/>
              <a:t>A</a:t>
            </a:r>
            <a:endParaRPr lang="zh-TW" altLang="en-US" sz="2400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3915697" y="5652409"/>
            <a:ext cx="14305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/>
              <a:t>商品 </a:t>
            </a:r>
            <a:r>
              <a:rPr lang="en-US" altLang="zh-TW" sz="2400" dirty="0"/>
              <a:t>B</a:t>
            </a:r>
            <a:endParaRPr lang="zh-TW" altLang="en-US" sz="2400" dirty="0"/>
          </a:p>
        </p:txBody>
      </p:sp>
      <p:sp>
        <p:nvSpPr>
          <p:cNvPr id="13" name="矩形 12"/>
          <p:cNvSpPr/>
          <p:nvPr/>
        </p:nvSpPr>
        <p:spPr>
          <a:xfrm>
            <a:off x="6105329" y="5632120"/>
            <a:ext cx="206527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 smtClean="0">
                <a:solidFill>
                  <a:srgbClr val="000000"/>
                </a:solidFill>
                <a:latin typeface="Arial" panose="020B0604020202020204" pitchFamily="34" charset="0"/>
              </a:rPr>
              <a:t>购买</a:t>
            </a:r>
            <a:r>
              <a:rPr lang="zh-TW" altLang="en-US" sz="2400" dirty="0" smtClean="0">
                <a:solidFill>
                  <a:srgbClr val="000000"/>
                </a:solidFill>
                <a:latin typeface="Arial" panose="020B0604020202020204" pitchFamily="34" charset="0"/>
              </a:rPr>
              <a:t>可能性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015869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7" grpId="0"/>
      <p:bldP spid="8" grpId="0"/>
      <p:bldP spid="10" grpId="0"/>
      <p:bldP spid="6" grpId="0"/>
      <p:bldP spid="12" grpId="0"/>
      <p:bldP spid="1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512" y="178593"/>
            <a:ext cx="8972677" cy="1714501"/>
          </a:xfrm>
        </p:spPr>
        <p:txBody>
          <a:bodyPr/>
          <a:lstStyle/>
          <a:p>
            <a:pPr algn="l"/>
            <a:r>
              <a:rPr lang="zh-CN" altLang="en-US" b="1" dirty="0" smtClean="0"/>
              <a:t>机器学习的定义</a:t>
            </a:r>
            <a:endParaRPr lang="zh-CN" altLang="en-US" b="1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15412" indent="0">
              <a:buNone/>
            </a:pPr>
            <a:r>
              <a:rPr lang="en-US" altLang="zh-CN" dirty="0" smtClean="0"/>
              <a:t>Mitchell(1997)</a:t>
            </a:r>
            <a:r>
              <a:rPr lang="zh-CN" altLang="en-US" dirty="0" smtClean="0"/>
              <a:t>：对于某类任务</a:t>
            </a:r>
            <a:r>
              <a:rPr lang="en-US" altLang="zh-CN" dirty="0" smtClean="0"/>
              <a:t>T</a:t>
            </a:r>
            <a:r>
              <a:rPr lang="zh-CN" altLang="en-US" dirty="0" smtClean="0"/>
              <a:t>和性能度量</a:t>
            </a:r>
            <a:r>
              <a:rPr lang="en-US" altLang="zh-CN" dirty="0" smtClean="0"/>
              <a:t>P</a:t>
            </a:r>
            <a:r>
              <a:rPr lang="zh-CN" altLang="en-US" dirty="0" smtClean="0"/>
              <a:t>，一个计算机程序被认为可以从经验</a:t>
            </a:r>
            <a:r>
              <a:rPr lang="en-US" altLang="zh-CN" dirty="0" smtClean="0"/>
              <a:t>E</a:t>
            </a:r>
            <a:r>
              <a:rPr lang="zh-CN" altLang="en-US" dirty="0" smtClean="0"/>
              <a:t>中学习是指，通过经验</a:t>
            </a:r>
            <a:r>
              <a:rPr lang="en-US" altLang="zh-CN" dirty="0" smtClean="0"/>
              <a:t>E</a:t>
            </a:r>
            <a:r>
              <a:rPr lang="zh-CN" altLang="en-US" dirty="0" smtClean="0"/>
              <a:t>改进后，它在任务</a:t>
            </a:r>
            <a:r>
              <a:rPr lang="en-US" altLang="zh-CN" dirty="0" smtClean="0"/>
              <a:t>T</a:t>
            </a:r>
            <a:r>
              <a:rPr lang="zh-CN" altLang="en-US" dirty="0" smtClean="0"/>
              <a:t>上由性能度量</a:t>
            </a:r>
            <a:r>
              <a:rPr lang="en-US" altLang="zh-CN" dirty="0" smtClean="0"/>
              <a:t>P</a:t>
            </a:r>
            <a:r>
              <a:rPr lang="zh-CN" altLang="en-US" dirty="0" smtClean="0"/>
              <a:t>衡量的性能有所提升。</a:t>
            </a:r>
            <a:endParaRPr lang="en-US" altLang="zh-CN" dirty="0" smtClean="0"/>
          </a:p>
          <a:p>
            <a:pPr marL="415412" indent="0">
              <a:buNone/>
            </a:pPr>
            <a:endParaRPr lang="en-US" altLang="zh-CN" dirty="0"/>
          </a:p>
          <a:p>
            <a:pPr marL="415412" indent="0">
              <a:buNone/>
            </a:pPr>
            <a:r>
              <a:rPr lang="zh-CN" altLang="en-US" dirty="0" smtClean="0"/>
              <a:t>任务</a:t>
            </a:r>
            <a:r>
              <a:rPr lang="en-US" altLang="zh-CN" dirty="0" smtClean="0"/>
              <a:t>T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pPr marL="415412" indent="0">
              <a:buNone/>
            </a:pPr>
            <a:r>
              <a:rPr lang="zh-CN" altLang="en-US" dirty="0" smtClean="0"/>
              <a:t>性能度量</a:t>
            </a:r>
            <a:r>
              <a:rPr lang="en-US" altLang="zh-CN" dirty="0" smtClean="0"/>
              <a:t>P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pPr marL="415412" indent="0">
              <a:buNone/>
            </a:pPr>
            <a:r>
              <a:rPr lang="zh-CN" altLang="en-US" dirty="0" smtClean="0"/>
              <a:t>经验</a:t>
            </a:r>
            <a:r>
              <a:rPr lang="en-US" altLang="zh-CN" dirty="0" smtClean="0"/>
              <a:t>E</a:t>
            </a:r>
            <a:r>
              <a:rPr lang="zh-CN" altLang="en-US" smtClean="0"/>
              <a:t>：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440010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smtClean="0"/>
              <a:t>Linear </a:t>
            </a:r>
            <a:r>
              <a:rPr lang="en-US" altLang="zh-TW" sz="4900" dirty="0"/>
              <a:t>Regression-</a:t>
            </a:r>
            <a:r>
              <a:rPr lang="en-US" altLang="zh-TW" dirty="0" smtClean="0"/>
              <a:t> Another Example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4525963"/>
          </a:xfrm>
        </p:spPr>
        <p:txBody>
          <a:bodyPr/>
          <a:lstStyle/>
          <a:p>
            <a:r>
              <a:rPr lang="en-US" altLang="zh-CN" dirty="0" smtClean="0"/>
              <a:t>Prediction of Sales, according to consumption on TV, Radio, Newspaper</a:t>
            </a:r>
            <a:endParaRPr lang="zh-CN" altLang="en-US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2649147"/>
            <a:ext cx="5950890" cy="31683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80555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Step 1: Model</a:t>
            </a:r>
            <a:endParaRPr lang="zh-TW" altLang="en-US" dirty="0"/>
          </a:p>
        </p:txBody>
      </p:sp>
      <p:sp>
        <p:nvSpPr>
          <p:cNvPr id="4" name="圓柱 5"/>
          <p:cNvSpPr/>
          <p:nvPr/>
        </p:nvSpPr>
        <p:spPr>
          <a:xfrm>
            <a:off x="1088600" y="2034599"/>
            <a:ext cx="1636295" cy="1090863"/>
          </a:xfrm>
          <a:prstGeom prst="can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A set of function</a:t>
            </a:r>
            <a:endParaRPr lang="zh-TW" altLang="en-US" sz="2400" dirty="0"/>
          </a:p>
        </p:txBody>
      </p:sp>
      <p:graphicFrame>
        <p:nvGraphicFramePr>
          <p:cNvPr id="5" name="Object 12"/>
          <p:cNvGraphicFramePr>
            <a:graphicFrameLocks noChangeAspect="1"/>
          </p:cNvGraphicFramePr>
          <p:nvPr>
            <p:extLst/>
          </p:nvPr>
        </p:nvGraphicFramePr>
        <p:xfrm>
          <a:off x="2820745" y="2663625"/>
          <a:ext cx="1109662" cy="461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2" name="方程式" r:id="rId4" imgW="520560" imgH="215640" progId="Equation.3">
                  <p:embed/>
                </p:oleObj>
              </mc:Choice>
              <mc:Fallback>
                <p:oleObj name="方程式" r:id="rId4" imgW="52056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20745" y="2663625"/>
                        <a:ext cx="1109662" cy="4619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文字方塊 5"/>
          <p:cNvSpPr txBox="1"/>
          <p:nvPr/>
        </p:nvSpPr>
        <p:spPr>
          <a:xfrm>
            <a:off x="2820746" y="2127572"/>
            <a:ext cx="1205154" cy="5232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Model</a:t>
            </a:r>
            <a:endParaRPr lang="zh-TW" altLang="en-US" sz="2800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726700" y="5716316"/>
            <a:ext cx="2368637" cy="52322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Linear model:</a:t>
            </a:r>
            <a:endParaRPr lang="zh-TW" altLang="en-US" sz="28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文字方塊 14"/>
              <p:cNvSpPr txBox="1"/>
              <p:nvPr/>
            </p:nvSpPr>
            <p:spPr>
              <a:xfrm>
                <a:off x="4481006" y="1864180"/>
                <a:ext cx="3869085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f</a:t>
                </a:r>
                <a:r>
                  <a:rPr lang="en-US" altLang="zh-TW" sz="2400" baseline="-25000" dirty="0"/>
                  <a:t>1</a:t>
                </a:r>
                <a:r>
                  <a:rPr lang="en-US" altLang="zh-TW" sz="2400" dirty="0"/>
                  <a:t>: y = 10.0 + 9.0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altLang="zh-TW" sz="2400" dirty="0"/>
                  <a:t> </a:t>
                </a:r>
                <a:r>
                  <a:rPr lang="en-US" altLang="zh-TW" sz="2400" dirty="0"/>
                  <a:t>x</a:t>
                </a:r>
                <a:r>
                  <a:rPr lang="en-US" altLang="zh-TW" sz="2400" baseline="-25000" dirty="0"/>
                  <a:t>1</a:t>
                </a:r>
                <a:endParaRPr lang="zh-TW" altLang="en-US" sz="2400" baseline="-25000" dirty="0"/>
              </a:p>
              <a:p>
                <a:endParaRPr lang="zh-TW" altLang="en-US" sz="2400" dirty="0"/>
              </a:p>
            </p:txBody>
          </p:sp>
        </mc:Choice>
        <mc:Fallback>
          <p:sp>
            <p:nvSpPr>
              <p:cNvPr id="15" name="文字方塊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1006" y="1864180"/>
                <a:ext cx="3869085" cy="830997"/>
              </a:xfrm>
              <a:prstGeom prst="rect">
                <a:avLst/>
              </a:prstGeom>
              <a:blipFill rotWithShape="1">
                <a:blip r:embed="rId6"/>
                <a:stretch>
                  <a:fillRect l="-2362" t="-58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文字方塊 15"/>
              <p:cNvSpPr txBox="1"/>
              <p:nvPr/>
            </p:nvSpPr>
            <p:spPr>
              <a:xfrm>
                <a:off x="4481938" y="2326455"/>
                <a:ext cx="362664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f</a:t>
                </a:r>
                <a:r>
                  <a:rPr lang="en-US" altLang="zh-TW" sz="2400" baseline="-25000" dirty="0"/>
                  <a:t>2</a:t>
                </a:r>
                <a:r>
                  <a:rPr lang="en-US" altLang="zh-TW" sz="2400" dirty="0"/>
                  <a:t>: y = 9.8 + 9.2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altLang="zh-TW" sz="2400" dirty="0"/>
                  <a:t> </a:t>
                </a:r>
                <a:r>
                  <a:rPr lang="en-US" altLang="zh-TW" sz="2400" dirty="0"/>
                  <a:t>x</a:t>
                </a:r>
                <a:r>
                  <a:rPr lang="en-US" altLang="zh-TW" sz="2400" baseline="-25000" dirty="0"/>
                  <a:t>1</a:t>
                </a:r>
                <a:endParaRPr lang="zh-TW" altLang="en-US" sz="2400" baseline="-25000" dirty="0"/>
              </a:p>
            </p:txBody>
          </p:sp>
        </mc:Choice>
        <mc:Fallback>
          <p:sp>
            <p:nvSpPr>
              <p:cNvPr id="16" name="文字方塊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1938" y="2326455"/>
                <a:ext cx="3626648" cy="461665"/>
              </a:xfrm>
              <a:prstGeom prst="rect">
                <a:avLst/>
              </a:prstGeom>
              <a:blipFill rotWithShape="1">
                <a:blip r:embed="rId7"/>
                <a:stretch>
                  <a:fillRect l="-2521" t="-10667" b="-30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文字方塊 16"/>
              <p:cNvSpPr txBox="1"/>
              <p:nvPr/>
            </p:nvSpPr>
            <p:spPr>
              <a:xfrm>
                <a:off x="4495754" y="2777056"/>
                <a:ext cx="3626648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f</a:t>
                </a:r>
                <a:r>
                  <a:rPr lang="en-US" altLang="zh-TW" sz="2400" baseline="-25000" dirty="0"/>
                  <a:t>3</a:t>
                </a:r>
                <a:r>
                  <a:rPr lang="en-US" altLang="zh-TW" sz="2400" dirty="0"/>
                  <a:t>: y = - 0.8 - 1.2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altLang="zh-TW" sz="2400" dirty="0"/>
                  <a:t> </a:t>
                </a:r>
                <a:r>
                  <a:rPr lang="en-US" altLang="zh-TW" sz="2400" dirty="0"/>
                  <a:t>x</a:t>
                </a:r>
                <a:r>
                  <a:rPr lang="en-US" altLang="zh-TW" sz="2400" baseline="-25000" dirty="0"/>
                  <a:t>1</a:t>
                </a:r>
                <a:endParaRPr lang="zh-TW" altLang="en-US" sz="2400" baseline="-25000" dirty="0"/>
              </a:p>
              <a:p>
                <a:endParaRPr lang="zh-TW" altLang="en-US" sz="2400" dirty="0"/>
              </a:p>
            </p:txBody>
          </p:sp>
        </mc:Choice>
        <mc:Fallback>
          <p:sp>
            <p:nvSpPr>
              <p:cNvPr id="17" name="文字方塊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5754" y="2777056"/>
                <a:ext cx="3626648" cy="830997"/>
              </a:xfrm>
              <a:prstGeom prst="rect">
                <a:avLst/>
              </a:prstGeom>
              <a:blipFill rotWithShape="1">
                <a:blip r:embed="rId8"/>
                <a:stretch>
                  <a:fillRect l="-2521" t="-58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文字方塊 17"/>
          <p:cNvSpPr txBox="1"/>
          <p:nvPr/>
        </p:nvSpPr>
        <p:spPr>
          <a:xfrm>
            <a:off x="6932674" y="3172966"/>
            <a:ext cx="20460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…… infinite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/>
              <p:cNvSpPr txBox="1"/>
              <p:nvPr/>
            </p:nvSpPr>
            <p:spPr>
              <a:xfrm>
                <a:off x="3237435" y="5501699"/>
                <a:ext cx="2669129" cy="10433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+ 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altLang="zh-TW" sz="2800" b="0" i="1" smtClean="0">
                              <a:latin typeface="Cambria Math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altLang="zh-TW" sz="28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TW" sz="28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9" name="文字方塊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7435" y="5501699"/>
                <a:ext cx="2669129" cy="104336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字方塊 19"/>
              <p:cNvSpPr txBox="1"/>
              <p:nvPr/>
            </p:nvSpPr>
            <p:spPr>
              <a:xfrm>
                <a:off x="6173486" y="5260175"/>
                <a:ext cx="3095419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TW" sz="2400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TW" sz="24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TW" sz="24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/>
                          </a:rPr>
                          <m:t>3</m:t>
                        </m:r>
                      </m:sub>
                    </m:sSub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0" name="文字方塊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3486" y="5260175"/>
                <a:ext cx="3095419" cy="369332"/>
              </a:xfrm>
              <a:prstGeom prst="rect">
                <a:avLst/>
              </a:prstGeom>
              <a:blipFill rotWithShape="1">
                <a:blip r:embed="rId12"/>
                <a:stretch>
                  <a:fillRect l="-2564" t="-26667" b="-5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文字方塊 20"/>
          <p:cNvSpPr txBox="1"/>
          <p:nvPr/>
        </p:nvSpPr>
        <p:spPr>
          <a:xfrm>
            <a:off x="4500308" y="1027907"/>
            <a:ext cx="3455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w and b are parameters (can be any value)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字方塊 23"/>
              <p:cNvSpPr txBox="1"/>
              <p:nvPr/>
            </p:nvSpPr>
            <p:spPr>
              <a:xfrm>
                <a:off x="3563888" y="4170582"/>
                <a:ext cx="3217816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2400" smtClean="0">
                        <a:latin typeface="Cambria Math"/>
                      </a:rPr>
                      <m:t>𝒇</m:t>
                    </m:r>
                    <m:r>
                      <a:rPr lang="en-US" altLang="zh-TW" sz="2400" b="0" i="1" dirty="0" smtClean="0">
                        <a:latin typeface="Cambria Math"/>
                      </a:rPr>
                      <m:t>(</m:t>
                    </m:r>
                    <m:r>
                      <m:rPr>
                        <m:nor/>
                      </m:rPr>
                      <a:rPr lang="en-US" altLang="zh-TW" sz="2400" b="0" i="0" dirty="0" smtClean="0">
                        <a:latin typeface="Cambria Math"/>
                      </a:rPr>
                      <m:t>                           </m:t>
                    </m:r>
                    <m:r>
                      <m:rPr>
                        <m:nor/>
                      </m:rPr>
                      <a:rPr lang="en-US" altLang="zh-TW" sz="2400" dirty="0"/>
                      <m:t>x</m:t>
                    </m:r>
                    <m:r>
                      <m:rPr>
                        <m:nor/>
                      </m:rPr>
                      <a:rPr lang="en-US" altLang="zh-TW" sz="2400" b="0" i="0" dirty="0" smtClean="0"/>
                      <m:t>)</m:t>
                    </m:r>
                  </m:oMath>
                </a14:m>
                <a:r>
                  <a:rPr lang="zh-TW" altLang="en-US" sz="2400" dirty="0" smtClean="0"/>
                  <a:t> </a:t>
                </a:r>
                <a:r>
                  <a:rPr lang="en-US" altLang="zh-TW" sz="2400" dirty="0" smtClean="0"/>
                  <a:t>=       y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24" name="文字方塊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3888" y="4170582"/>
                <a:ext cx="3217816" cy="369332"/>
              </a:xfrm>
              <a:prstGeom prst="rect">
                <a:avLst/>
              </a:prstGeom>
              <a:blipFill rotWithShape="1">
                <a:blip r:embed="rId13"/>
                <a:stretch>
                  <a:fillRect l="-4554" t="-24590" r="-4175" b="-4918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字方塊 24"/>
              <p:cNvSpPr txBox="1"/>
              <p:nvPr/>
            </p:nvSpPr>
            <p:spPr>
              <a:xfrm>
                <a:off x="6173486" y="6231398"/>
                <a:ext cx="2512580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TW" sz="2400" dirty="0"/>
                  <a:t>: weight, b: bias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25" name="文字方塊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3486" y="6231398"/>
                <a:ext cx="2512580" cy="369332"/>
              </a:xfrm>
              <a:prstGeom prst="rect">
                <a:avLst/>
              </a:prstGeom>
              <a:blipFill>
                <a:blip r:embed="rId15"/>
                <a:stretch>
                  <a:fillRect l="-3155" t="-24590" b="-4918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1"/>
              <p:cNvSpPr txBox="1"/>
              <p:nvPr/>
            </p:nvSpPr>
            <p:spPr>
              <a:xfrm>
                <a:off x="807084" y="1494711"/>
                <a:ext cx="224229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800" dirty="0"/>
                  <a:t>y = b + w </a:t>
                </a:r>
                <a14:m>
                  <m:oMath xmlns:m="http://schemas.openxmlformats.org/officeDocument/2006/math">
                    <m:r>
                      <a:rPr lang="en-US" altLang="zh-TW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altLang="zh-TW" sz="2800" dirty="0"/>
                  <a:t> </a:t>
                </a:r>
                <a:r>
                  <a:rPr lang="en-US" altLang="zh-TW" sz="2800" dirty="0" smtClean="0"/>
                  <a:t>x</a:t>
                </a:r>
                <a:endParaRPr lang="zh-TW" altLang="en-US" sz="2800" baseline="-25000" dirty="0"/>
              </a:p>
            </p:txBody>
          </p:sp>
        </mc:Choice>
        <mc:Fallback xmlns="">
          <p:sp>
            <p:nvSpPr>
              <p:cNvPr id="22" name="文字方塊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084" y="1494711"/>
                <a:ext cx="2242292" cy="523220"/>
              </a:xfrm>
              <a:prstGeom prst="rect">
                <a:avLst/>
              </a:prstGeom>
              <a:blipFill rotWithShape="1">
                <a:blip r:embed="rId16"/>
                <a:stretch>
                  <a:fillRect t="-10465" b="-325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直線接點 12"/>
          <p:cNvCxnSpPr/>
          <p:nvPr/>
        </p:nvCxnSpPr>
        <p:spPr>
          <a:xfrm>
            <a:off x="404446" y="2127572"/>
            <a:ext cx="0" cy="318639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接點 26"/>
          <p:cNvCxnSpPr/>
          <p:nvPr/>
        </p:nvCxnSpPr>
        <p:spPr>
          <a:xfrm flipH="1">
            <a:off x="404446" y="1887126"/>
            <a:ext cx="402638" cy="24044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接點 28"/>
          <p:cNvCxnSpPr/>
          <p:nvPr/>
        </p:nvCxnSpPr>
        <p:spPr>
          <a:xfrm>
            <a:off x="404446" y="5279433"/>
            <a:ext cx="402638" cy="436883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字方塊 25"/>
          <p:cNvSpPr txBox="1"/>
          <p:nvPr/>
        </p:nvSpPr>
        <p:spPr>
          <a:xfrm>
            <a:off x="7775990" y="5398674"/>
            <a:ext cx="1202751" cy="46166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feature</a:t>
            </a:r>
            <a:endParaRPr lang="zh-TW" altLang="en-US" sz="2400" dirty="0"/>
          </a:p>
        </p:txBody>
      </p:sp>
      <p:pic>
        <p:nvPicPr>
          <p:cNvPr id="1217" name="Picture 193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2559" y="3720770"/>
            <a:ext cx="1681162" cy="15931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矩形 2"/>
          <p:cNvSpPr/>
          <p:nvPr/>
        </p:nvSpPr>
        <p:spPr>
          <a:xfrm>
            <a:off x="3883093" y="3720770"/>
            <a:ext cx="432048" cy="164033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18" name="Picture 194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5732" y="3679206"/>
            <a:ext cx="451265" cy="16928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12500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12" grpId="0" animBg="1"/>
      <p:bldP spid="15" grpId="0"/>
      <p:bldP spid="16" grpId="0"/>
      <p:bldP spid="17" grpId="0"/>
      <p:bldP spid="18" grpId="0"/>
      <p:bldP spid="19" grpId="0"/>
      <p:bldP spid="20" grpId="0"/>
      <p:bldP spid="21" grpId="0"/>
      <p:bldP spid="24" grpId="0"/>
      <p:bldP spid="25" grpId="0"/>
      <p:bldP spid="22" grpId="0"/>
      <p:bldP spid="28" grpId="0" animBg="1"/>
      <p:bldP spid="3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Step 2: Goodness of Function</a:t>
            </a:r>
            <a:endParaRPr lang="zh-TW" altLang="en-US" dirty="0"/>
          </a:p>
        </p:txBody>
      </p:sp>
      <p:sp>
        <p:nvSpPr>
          <p:cNvPr id="5" name="圓柱 5"/>
          <p:cNvSpPr/>
          <p:nvPr/>
        </p:nvSpPr>
        <p:spPr>
          <a:xfrm>
            <a:off x="1088600" y="2034599"/>
            <a:ext cx="1636295" cy="1090863"/>
          </a:xfrm>
          <a:prstGeom prst="can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A set of function</a:t>
            </a:r>
            <a:endParaRPr lang="zh-TW" altLang="en-US" sz="2400" dirty="0"/>
          </a:p>
        </p:txBody>
      </p:sp>
      <p:graphicFrame>
        <p:nvGraphicFramePr>
          <p:cNvPr id="6" name="Object 12"/>
          <p:cNvGraphicFramePr>
            <a:graphicFrameLocks noChangeAspect="1"/>
          </p:cNvGraphicFramePr>
          <p:nvPr>
            <p:extLst/>
          </p:nvPr>
        </p:nvGraphicFramePr>
        <p:xfrm>
          <a:off x="2820745" y="2663625"/>
          <a:ext cx="1109662" cy="461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23" name="方程式" r:id="rId4" imgW="520560" imgH="215640" progId="Equation.3">
                  <p:embed/>
                </p:oleObj>
              </mc:Choice>
              <mc:Fallback>
                <p:oleObj name="方程式" r:id="rId4" imgW="52056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20745" y="2663625"/>
                        <a:ext cx="1109662" cy="4619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文字方塊 6"/>
          <p:cNvSpPr txBox="1"/>
          <p:nvPr/>
        </p:nvSpPr>
        <p:spPr>
          <a:xfrm>
            <a:off x="2820746" y="2127572"/>
            <a:ext cx="1205154" cy="5232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Model</a:t>
            </a:r>
            <a:endParaRPr lang="zh-TW" altLang="en-US" sz="2800" dirty="0"/>
          </a:p>
        </p:txBody>
      </p:sp>
      <p:sp>
        <p:nvSpPr>
          <p:cNvPr id="8" name="圓柱 22"/>
          <p:cNvSpPr/>
          <p:nvPr/>
        </p:nvSpPr>
        <p:spPr>
          <a:xfrm>
            <a:off x="1029821" y="5215692"/>
            <a:ext cx="1636295" cy="1090863"/>
          </a:xfrm>
          <a:prstGeom prst="can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Training</a:t>
            </a:r>
          </a:p>
          <a:p>
            <a:pPr algn="ctr"/>
            <a:r>
              <a:rPr lang="en-US" altLang="zh-TW" sz="2400" dirty="0"/>
              <a:t>Data</a:t>
            </a:r>
            <a:endParaRPr lang="zh-TW" altLang="en-US" sz="2400" dirty="0"/>
          </a:p>
        </p:txBody>
      </p:sp>
      <p:sp>
        <p:nvSpPr>
          <p:cNvPr id="13" name="矩形 12"/>
          <p:cNvSpPr/>
          <p:nvPr/>
        </p:nvSpPr>
        <p:spPr>
          <a:xfrm>
            <a:off x="4315143" y="2006728"/>
            <a:ext cx="218586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2400" dirty="0">
                <a:solidFill>
                  <a:srgbClr val="222222"/>
                </a:solidFill>
                <a:latin typeface="Arial" panose="020B0604020202020204" pitchFamily="34" charset="0"/>
              </a:rPr>
              <a:t>function </a:t>
            </a:r>
          </a:p>
          <a:p>
            <a:pPr algn="ctr"/>
            <a:r>
              <a:rPr lang="en-US" altLang="zh-TW" sz="2400" dirty="0">
                <a:solidFill>
                  <a:srgbClr val="222222"/>
                </a:solidFill>
                <a:latin typeface="Arial" panose="020B0604020202020204" pitchFamily="34" charset="0"/>
              </a:rPr>
              <a:t>input:</a:t>
            </a:r>
            <a:endParaRPr lang="zh-TW" altLang="en-US" sz="2400" dirty="0"/>
          </a:p>
        </p:txBody>
      </p:sp>
      <p:sp>
        <p:nvSpPr>
          <p:cNvPr id="14" name="矩形 13"/>
          <p:cNvSpPr/>
          <p:nvPr/>
        </p:nvSpPr>
        <p:spPr>
          <a:xfrm>
            <a:off x="6351144" y="2003468"/>
            <a:ext cx="225184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2400" dirty="0">
                <a:solidFill>
                  <a:srgbClr val="222222"/>
                </a:solidFill>
                <a:latin typeface="Arial" panose="020B0604020202020204" pitchFamily="34" charset="0"/>
              </a:rPr>
              <a:t>function </a:t>
            </a:r>
          </a:p>
          <a:p>
            <a:pPr algn="ctr"/>
            <a:r>
              <a:rPr lang="en-US" altLang="zh-TW" sz="2400" dirty="0">
                <a:solidFill>
                  <a:srgbClr val="222222"/>
                </a:solidFill>
                <a:latin typeface="Arial" panose="020B0604020202020204" pitchFamily="34" charset="0"/>
              </a:rPr>
              <a:t>Output (scalar):</a:t>
            </a:r>
            <a:endParaRPr lang="zh-TW" altLang="en-US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文字方塊 17"/>
              <p:cNvSpPr txBox="1"/>
              <p:nvPr/>
            </p:nvSpPr>
            <p:spPr>
              <a:xfrm>
                <a:off x="8309263" y="3210399"/>
                <a:ext cx="584006" cy="384657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altLang="zh-TW" sz="2400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p>
                          <m:r>
                            <a:rPr lang="en-US" altLang="zh-TW" sz="2400" b="0" i="1" smtClean="0">
                              <a:latin typeface="Cambria Math"/>
                            </a:rPr>
                            <m:t>(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TW" sz="2400" b="0" i="1" smtClean="0">
                              <a:latin typeface="Cambria Math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18" name="文字方塊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9263" y="3210399"/>
                <a:ext cx="584006" cy="384657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文字方塊 19"/>
              <p:cNvSpPr txBox="1"/>
              <p:nvPr/>
            </p:nvSpPr>
            <p:spPr>
              <a:xfrm>
                <a:off x="4572000" y="4296107"/>
                <a:ext cx="577787" cy="384657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sz="2400" i="1" smtClean="0">
                              <a:latin typeface="Cambria Math"/>
                            </a:rPr>
                            <m:t>(</m:t>
                          </m:r>
                          <m:r>
                            <a:rPr lang="en-US" altLang="zh-CN" sz="2400" b="0" i="1" smtClean="0">
                              <a:latin typeface="Cambria Math"/>
                            </a:rPr>
                            <m:t>2)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20" name="文字方塊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4296107"/>
                <a:ext cx="577787" cy="384657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文字方塊 20"/>
              <p:cNvSpPr txBox="1"/>
              <p:nvPr/>
            </p:nvSpPr>
            <p:spPr>
              <a:xfrm>
                <a:off x="8237323" y="4338287"/>
                <a:ext cx="584006" cy="384657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altLang="zh-TW" sz="2400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p>
                          <m:r>
                            <a:rPr lang="en-US" altLang="zh-TW" sz="2400" b="0" i="1" smtClean="0">
                              <a:latin typeface="Cambria Math"/>
                            </a:rPr>
                            <m:t>(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TW" sz="2400" b="0" i="1" smtClean="0">
                              <a:latin typeface="Cambria Math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21" name="文字方塊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7323" y="4338287"/>
                <a:ext cx="584006" cy="384657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22"/>
              <p:cNvSpPr txBox="1"/>
              <p:nvPr/>
            </p:nvSpPr>
            <p:spPr>
              <a:xfrm>
                <a:off x="807084" y="1494711"/>
                <a:ext cx="224229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800" dirty="0"/>
                  <a:t>y = b + w </a:t>
                </a:r>
                <a14:m>
                  <m:oMath xmlns:m="http://schemas.openxmlformats.org/officeDocument/2006/math">
                    <m:r>
                      <a:rPr lang="en-US" altLang="zh-TW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altLang="zh-TW" sz="2800" dirty="0"/>
                  <a:t> </a:t>
                </a:r>
                <a:r>
                  <a:rPr lang="en-US" altLang="zh-TW" sz="2800" dirty="0" smtClean="0"/>
                  <a:t>x</a:t>
                </a:r>
                <a:endParaRPr lang="zh-TW" altLang="en-US" sz="2800" baseline="-25000" dirty="0"/>
              </a:p>
            </p:txBody>
          </p:sp>
        </mc:Choice>
        <mc:Fallback xmlns="">
          <p:sp>
            <p:nvSpPr>
              <p:cNvPr id="23" name="文字方塊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084" y="1494711"/>
                <a:ext cx="2242292" cy="523220"/>
              </a:xfrm>
              <a:prstGeom prst="rect">
                <a:avLst/>
              </a:prstGeom>
              <a:blipFill rotWithShape="1">
                <a:blip r:embed="rId9"/>
                <a:stretch>
                  <a:fillRect t="-10465" b="-325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814" y="2951320"/>
            <a:ext cx="304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4566" y="3923120"/>
            <a:ext cx="3048000" cy="44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矩形 2"/>
          <p:cNvSpPr/>
          <p:nvPr/>
        </p:nvSpPr>
        <p:spPr>
          <a:xfrm>
            <a:off x="7504964" y="3207057"/>
            <a:ext cx="575748" cy="32128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矩形 21"/>
          <p:cNvSpPr/>
          <p:nvPr/>
        </p:nvSpPr>
        <p:spPr>
          <a:xfrm>
            <a:off x="7412816" y="4173171"/>
            <a:ext cx="699749" cy="32128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矩形 23"/>
          <p:cNvSpPr/>
          <p:nvPr/>
        </p:nvSpPr>
        <p:spPr>
          <a:xfrm>
            <a:off x="5056650" y="3198812"/>
            <a:ext cx="2251654" cy="32128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矩形 24"/>
          <p:cNvSpPr/>
          <p:nvPr/>
        </p:nvSpPr>
        <p:spPr>
          <a:xfrm>
            <a:off x="5119097" y="4177642"/>
            <a:ext cx="2251654" cy="32128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文字方塊 18"/>
              <p:cNvSpPr txBox="1"/>
              <p:nvPr/>
            </p:nvSpPr>
            <p:spPr>
              <a:xfrm>
                <a:off x="4499992" y="3292198"/>
                <a:ext cx="577787" cy="384657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/>
                            </a:rPr>
                            <m:t>(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TW" sz="2400" b="0" i="1" smtClean="0">
                              <a:latin typeface="Cambria Math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19" name="文字方塊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9992" y="3292198"/>
                <a:ext cx="577787" cy="384657"/>
              </a:xfrm>
              <a:prstGeom prst="rect">
                <a:avLst/>
              </a:prstGeom>
              <a:blipFill rotWithShape="1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80320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3" grpId="0"/>
      <p:bldP spid="14" grpId="0"/>
      <p:bldP spid="18" grpId="0" animBg="1"/>
      <p:bldP spid="20" grpId="0" animBg="1"/>
      <p:bldP spid="21" grpId="0" animBg="1"/>
      <p:bldP spid="3" grpId="0" animBg="1"/>
      <p:bldP spid="22" grpId="0" animBg="1"/>
      <p:bldP spid="24" grpId="0" animBg="1"/>
      <p:bldP spid="25" grpId="0" animBg="1"/>
      <p:bldP spid="19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5" name="文字方塊 24"/>
              <p:cNvSpPr txBox="1"/>
              <p:nvPr/>
            </p:nvSpPr>
            <p:spPr>
              <a:xfrm>
                <a:off x="3375575" y="3399279"/>
                <a:ext cx="5414243" cy="13011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altLang="zh-TW" sz="28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TW" sz="2800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800" b="0" i="1" smtClean="0">
                              <a:latin typeface="Cambria Math"/>
                            </a:rPr>
                            <m:t>7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TW" sz="2800" b="0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altLang="zh-TW" sz="2800" b="0" i="1" smtClean="0">
                              <a:latin typeface="Cambria Math"/>
                            </a:rPr>
                            <m:t>𝑖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800" b="0" i="1" smtClean="0">
                              <a:latin typeface="Cambria Math"/>
                            </a:rPr>
                            <m:t>7</m:t>
                          </m:r>
                        </m:sup>
                        <m:e>
                          <m:sSup>
                            <m:sSupPr>
                              <m:ctrlPr>
                                <a:rPr lang="en-US" altLang="zh-TW" sz="2800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TW" sz="2800" b="0" i="1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TW" sz="2800" i="1"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altLang="zh-TW" sz="2800" i="1">
                                              <a:latin typeface="Cambria Math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zh-TW" sz="28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en-US" altLang="zh-TW" sz="2800" b="0" i="1" smtClean="0">
                                          <a:latin typeface="Cambria Math"/>
                                        </a:rPr>
                                        <m:t>(</m:t>
                                      </m:r>
                                      <m:r>
                                        <a:rPr lang="en-US" altLang="zh-TW" sz="2800" b="0" i="1" smtClean="0">
                                          <a:latin typeface="Cambria Math"/>
                                        </a:rPr>
                                        <m:t>𝑖</m:t>
                                      </m:r>
                                      <m:r>
                                        <a:rPr lang="en-US" altLang="zh-TW" sz="2800" b="0" i="1" smtClean="0">
                                          <a:latin typeface="Cambria Math"/>
                                        </a:rPr>
                                        <m:t>)</m:t>
                                      </m:r>
                                    </m:sup>
                                  </m:sSup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altLang="zh-TW" sz="2800" b="0" i="1" smtClean="0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altLang="zh-TW" sz="2800" i="1">
                                              <a:latin typeface="Cambria Math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TW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/>
                                        <m:sup>
                                          <m:r>
                                            <a:rPr lang="en-US" altLang="zh-TW" sz="2800" b="0" i="1" smtClean="0">
                                              <a:latin typeface="Cambria Math"/>
                                              <a:ea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US" altLang="zh-TW" sz="2800" b="0" i="1" smtClean="0">
                                              <a:latin typeface="Cambria Math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altLang="zh-TW" sz="2800" b="0" i="1" smtClean="0">
                                              <a:latin typeface="Cambria Math"/>
                                              <a:ea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bSup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zh-TW" altLang="en-US" sz="2800" dirty="0"/>
              </a:p>
            </p:txBody>
          </p:sp>
        </mc:Choice>
        <mc:Fallback>
          <p:sp>
            <p:nvSpPr>
              <p:cNvPr id="25" name="文字方塊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5575" y="3399279"/>
                <a:ext cx="5414243" cy="130119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Step 2: Goodness of Function</a:t>
            </a:r>
            <a:endParaRPr lang="zh-TW" altLang="en-US" dirty="0"/>
          </a:p>
        </p:txBody>
      </p:sp>
      <p:sp>
        <p:nvSpPr>
          <p:cNvPr id="5" name="圓柱 5"/>
          <p:cNvSpPr/>
          <p:nvPr/>
        </p:nvSpPr>
        <p:spPr>
          <a:xfrm>
            <a:off x="1088600" y="2034599"/>
            <a:ext cx="1636295" cy="1090863"/>
          </a:xfrm>
          <a:prstGeom prst="can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A set of function</a:t>
            </a:r>
            <a:endParaRPr lang="zh-TW" altLang="en-US" sz="2400" dirty="0"/>
          </a:p>
        </p:txBody>
      </p:sp>
      <p:graphicFrame>
        <p:nvGraphicFramePr>
          <p:cNvPr id="6" name="Object 12"/>
          <p:cNvGraphicFramePr>
            <a:graphicFrameLocks noChangeAspect="1"/>
          </p:cNvGraphicFramePr>
          <p:nvPr>
            <p:extLst/>
          </p:nvPr>
        </p:nvGraphicFramePr>
        <p:xfrm>
          <a:off x="2820745" y="2663625"/>
          <a:ext cx="1109662" cy="461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45" name="方程式" r:id="rId5" imgW="520560" imgH="215640" progId="Equation.3">
                  <p:embed/>
                </p:oleObj>
              </mc:Choice>
              <mc:Fallback>
                <p:oleObj name="方程式" r:id="rId5" imgW="52056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20745" y="2663625"/>
                        <a:ext cx="1109662" cy="4619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文字方塊 6"/>
          <p:cNvSpPr txBox="1"/>
          <p:nvPr/>
        </p:nvSpPr>
        <p:spPr>
          <a:xfrm>
            <a:off x="2820746" y="2127572"/>
            <a:ext cx="1205154" cy="5232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Model</a:t>
            </a:r>
            <a:endParaRPr lang="zh-TW" altLang="en-US" sz="2800" dirty="0"/>
          </a:p>
        </p:txBody>
      </p:sp>
      <p:sp>
        <p:nvSpPr>
          <p:cNvPr id="8" name="圓柱 22"/>
          <p:cNvSpPr/>
          <p:nvPr/>
        </p:nvSpPr>
        <p:spPr>
          <a:xfrm>
            <a:off x="1029821" y="5215692"/>
            <a:ext cx="1636295" cy="1090863"/>
          </a:xfrm>
          <a:prstGeom prst="can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Training</a:t>
            </a:r>
          </a:p>
          <a:p>
            <a:pPr algn="ctr"/>
            <a:r>
              <a:rPr lang="en-US" altLang="zh-TW" sz="2400" dirty="0"/>
              <a:t>Data</a:t>
            </a:r>
            <a:endParaRPr lang="zh-TW" altLang="en-US" sz="2400" dirty="0"/>
          </a:p>
        </p:txBody>
      </p:sp>
      <p:sp>
        <p:nvSpPr>
          <p:cNvPr id="10" name="圓角矩形 26"/>
          <p:cNvSpPr/>
          <p:nvPr/>
        </p:nvSpPr>
        <p:spPr>
          <a:xfrm>
            <a:off x="891920" y="3661530"/>
            <a:ext cx="1912095" cy="1090863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Goodness of function f</a:t>
            </a:r>
            <a:endParaRPr lang="en-US" altLang="zh-TW" sz="2400" baseline="30000" dirty="0"/>
          </a:p>
        </p:txBody>
      </p:sp>
      <p:cxnSp>
        <p:nvCxnSpPr>
          <p:cNvPr id="11" name="直線單箭頭接點 10"/>
          <p:cNvCxnSpPr/>
          <p:nvPr/>
        </p:nvCxnSpPr>
        <p:spPr>
          <a:xfrm flipV="1">
            <a:off x="1869025" y="4774164"/>
            <a:ext cx="0" cy="54543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直線單箭頭接點 11"/>
          <p:cNvCxnSpPr/>
          <p:nvPr/>
        </p:nvCxnSpPr>
        <p:spPr>
          <a:xfrm>
            <a:off x="1869025" y="3158798"/>
            <a:ext cx="0" cy="48096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/>
              <p:cNvSpPr txBox="1"/>
              <p:nvPr/>
            </p:nvSpPr>
            <p:spPr>
              <a:xfrm>
                <a:off x="4445143" y="1928301"/>
                <a:ext cx="251316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800" dirty="0"/>
                  <a:t>Loss function </a:t>
                </a:r>
                <a14:m>
                  <m:oMath xmlns:m="http://schemas.openxmlformats.org/officeDocument/2006/math">
                    <m:r>
                      <a:rPr lang="en-US" altLang="zh-TW" sz="2800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altLang="zh-TW" sz="2800" dirty="0"/>
                  <a:t>:</a:t>
                </a:r>
                <a:endParaRPr lang="zh-TW" altLang="en-US" sz="2800" dirty="0"/>
              </a:p>
            </p:txBody>
          </p:sp>
        </mc:Choice>
        <mc:Fallback xmlns="">
          <p:sp>
            <p:nvSpPr>
              <p:cNvPr id="3" name="文字方塊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5143" y="1928301"/>
                <a:ext cx="2513168" cy="523220"/>
              </a:xfrm>
              <a:prstGeom prst="rect">
                <a:avLst/>
              </a:prstGeom>
              <a:blipFill>
                <a:blip r:embed="rId7"/>
                <a:stretch>
                  <a:fillRect l="-4854" t="-10465" r="-3155" b="-3255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/>
              <p:cNvSpPr txBox="1"/>
              <p:nvPr/>
            </p:nvSpPr>
            <p:spPr>
              <a:xfrm>
                <a:off x="3193620" y="3806010"/>
                <a:ext cx="134388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800" i="1">
                          <a:latin typeface="Cambria Math" panose="02040503050406030204" pitchFamily="18" charset="0"/>
                        </a:rPr>
                        <m:t>L</m:t>
                      </m:r>
                      <m:d>
                        <m:dPr>
                          <m:ctrlPr>
                            <a:rPr lang="en-US" altLang="zh-TW" sz="28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9" name="文字方塊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3620" y="3806010"/>
                <a:ext cx="1343887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文字方塊 19"/>
              <p:cNvSpPr txBox="1"/>
              <p:nvPr/>
            </p:nvSpPr>
            <p:spPr>
              <a:xfrm>
                <a:off x="4114991" y="5348511"/>
                <a:ext cx="4984124" cy="13036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8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TW" sz="2800" i="1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800" i="1">
                              <a:latin typeface="Cambria Math"/>
                            </a:rPr>
                            <m:t>7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TW" sz="2800" b="0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altLang="zh-CN" sz="2800" b="0" i="1" smtClean="0">
                              <a:latin typeface="Cambria Math"/>
                            </a:rPr>
                            <m:t>𝑖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800" b="0" i="1" smtClean="0">
                              <a:latin typeface="Cambria Math"/>
                            </a:rPr>
                            <m:t>7</m:t>
                          </m:r>
                        </m:sup>
                        <m:e>
                          <m:sSup>
                            <m:sSupPr>
                              <m:ctrlPr>
                                <a:rPr lang="en-US" altLang="zh-TW" sz="2800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TW" sz="2800" b="0" i="1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TW" sz="2800" i="1"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altLang="zh-TW" sz="2800" i="1">
                                              <a:latin typeface="Cambria Math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zh-TW" sz="28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en-US" altLang="zh-TW" sz="2800" b="0" i="1" smtClean="0">
                                          <a:latin typeface="Cambria Math"/>
                                        </a:rPr>
                                        <m:t>(</m:t>
                                      </m:r>
                                      <m:r>
                                        <a:rPr lang="en-US" altLang="zh-TW" sz="2800" b="0" i="1" smtClean="0">
                                          <a:latin typeface="Cambria Math"/>
                                        </a:rPr>
                                        <m:t>𝑖</m:t>
                                      </m:r>
                                      <m:r>
                                        <a:rPr lang="en-US" altLang="zh-TW" sz="2800" b="0" i="1" smtClean="0">
                                          <a:latin typeface="Cambria Math"/>
                                        </a:rPr>
                                        <m:t>)</m:t>
                                      </m:r>
                                    </m:sup>
                                  </m:sSup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d>
                                    <m:dPr>
                                      <m:ctrlPr>
                                        <a:rPr lang="en-US" altLang="zh-TW" sz="2800" b="0" i="1" smtClean="0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2800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  <m:r>
                                        <a:rPr lang="en-US" altLang="zh-TW" sz="2800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altLang="zh-TW" sz="2800" b="0" i="1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  <m:r>
                                        <a:rPr lang="en-US" altLang="zh-TW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∙</m:t>
                                      </m:r>
                                      <m:sSubSup>
                                        <m:sSubSupPr>
                                          <m:ctrlPr>
                                            <a:rPr lang="en-US" altLang="zh-TW" sz="2800" b="0" i="1" smtClean="0">
                                              <a:latin typeface="Cambria Math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TW" sz="28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/>
                                        <m:sup>
                                          <m:r>
                                            <a:rPr lang="en-US" altLang="zh-TW" sz="2800" b="0" i="1" smtClean="0">
                                              <a:latin typeface="Cambria Math"/>
                                              <a:ea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US" altLang="zh-TW" sz="2800" b="0" i="1" smtClean="0">
                                              <a:latin typeface="Cambria Math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altLang="zh-TW" sz="2800" b="0" i="1" smtClean="0">
                                              <a:latin typeface="Cambria Math"/>
                                              <a:ea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bSup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zh-TW" altLang="en-US" sz="2800" dirty="0"/>
              </a:p>
            </p:txBody>
          </p:sp>
        </mc:Choice>
        <mc:Fallback>
          <p:sp>
            <p:nvSpPr>
              <p:cNvPr id="20" name="文字方塊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4991" y="5348511"/>
                <a:ext cx="4984124" cy="1303627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字方塊 8"/>
          <p:cNvSpPr txBox="1"/>
          <p:nvPr/>
        </p:nvSpPr>
        <p:spPr>
          <a:xfrm>
            <a:off x="4441077" y="2438266"/>
            <a:ext cx="29376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Input: a function, output: how bad it is 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/>
              <p:cNvSpPr txBox="1"/>
              <p:nvPr/>
            </p:nvSpPr>
            <p:spPr>
              <a:xfrm>
                <a:off x="807084" y="1494711"/>
                <a:ext cx="224229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800" dirty="0"/>
                  <a:t>y = b + w </a:t>
                </a:r>
                <a14:m>
                  <m:oMath xmlns:m="http://schemas.openxmlformats.org/officeDocument/2006/math">
                    <m:r>
                      <a:rPr lang="en-US" altLang="zh-TW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altLang="zh-TW" sz="2800" dirty="0"/>
                  <a:t> </a:t>
                </a:r>
                <a:r>
                  <a:rPr lang="en-US" altLang="zh-TW" sz="2800" dirty="0" smtClean="0"/>
                  <a:t>x</a:t>
                </a:r>
                <a:endParaRPr lang="zh-TW" altLang="en-US" sz="2800" baseline="-25000" dirty="0"/>
              </a:p>
            </p:txBody>
          </p:sp>
        </mc:Choice>
        <mc:Fallback xmlns="">
          <p:sp>
            <p:nvSpPr>
              <p:cNvPr id="17" name="文字方塊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084" y="1494711"/>
                <a:ext cx="2242292" cy="523220"/>
              </a:xfrm>
              <a:prstGeom prst="rect">
                <a:avLst/>
              </a:prstGeom>
              <a:blipFill rotWithShape="1">
                <a:blip r:embed="rId10"/>
                <a:stretch>
                  <a:fillRect t="-10465" b="-325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字方塊 3"/>
          <p:cNvSpPr txBox="1"/>
          <p:nvPr/>
        </p:nvSpPr>
        <p:spPr>
          <a:xfrm>
            <a:off x="6554811" y="4724335"/>
            <a:ext cx="27713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Estimated y based on input function</a:t>
            </a:r>
            <a:endParaRPr lang="zh-TW" altLang="en-US" sz="2400" dirty="0"/>
          </a:p>
        </p:txBody>
      </p:sp>
      <p:sp>
        <p:nvSpPr>
          <p:cNvPr id="18" name="文字方塊 17"/>
          <p:cNvSpPr txBox="1"/>
          <p:nvPr/>
        </p:nvSpPr>
        <p:spPr>
          <a:xfrm>
            <a:off x="5675133" y="3022352"/>
            <a:ext cx="24968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0070C0"/>
                </a:solidFill>
              </a:rPr>
              <a:t>Estimation error</a:t>
            </a:r>
            <a:endParaRPr lang="zh-TW" altLang="en-US" sz="2400" dirty="0">
              <a:solidFill>
                <a:srgbClr val="0070C0"/>
              </a:solidFill>
            </a:endParaRPr>
          </a:p>
        </p:txBody>
      </p:sp>
      <p:cxnSp>
        <p:nvCxnSpPr>
          <p:cNvPr id="14" name="直線接點 13"/>
          <p:cNvCxnSpPr>
            <a:cxnSpLocks/>
          </p:cNvCxnSpPr>
          <p:nvPr/>
        </p:nvCxnSpPr>
        <p:spPr>
          <a:xfrm>
            <a:off x="6364438" y="4329230"/>
            <a:ext cx="101426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/>
          <p:cNvSpPr/>
          <p:nvPr/>
        </p:nvSpPr>
        <p:spPr>
          <a:xfrm>
            <a:off x="4537507" y="3399280"/>
            <a:ext cx="3196794" cy="1399966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文字方塊 23"/>
          <p:cNvSpPr txBox="1"/>
          <p:nvPr/>
        </p:nvSpPr>
        <p:spPr>
          <a:xfrm>
            <a:off x="3729735" y="4658912"/>
            <a:ext cx="28250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Sum over examples</a:t>
            </a:r>
            <a:endParaRPr lang="zh-TW" altLang="en-US" sz="2400" dirty="0"/>
          </a:p>
        </p:txBody>
      </p:sp>
      <p:cxnSp>
        <p:nvCxnSpPr>
          <p:cNvPr id="21" name="直線接點 20"/>
          <p:cNvCxnSpPr/>
          <p:nvPr/>
        </p:nvCxnSpPr>
        <p:spPr>
          <a:xfrm>
            <a:off x="4779516" y="4690206"/>
            <a:ext cx="618507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1"/>
              <p:cNvSpPr txBox="1"/>
              <p:nvPr/>
            </p:nvSpPr>
            <p:spPr>
              <a:xfrm>
                <a:off x="3337684" y="5261975"/>
                <a:ext cx="139373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800" i="1">
                          <a:latin typeface="Cambria Math" panose="02040503050406030204" pitchFamily="18" charset="0"/>
                        </a:rPr>
                        <m:t>L</m:t>
                      </m:r>
                      <m:d>
                        <m:dPr>
                          <m:ctrlPr>
                            <a:rPr lang="en-US" altLang="zh-TW" sz="28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22" name="文字方塊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7684" y="5261975"/>
                <a:ext cx="1393732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直線單箭頭接點 15"/>
          <p:cNvCxnSpPr>
            <a:cxnSpLocks/>
          </p:cNvCxnSpPr>
          <p:nvPr/>
        </p:nvCxnSpPr>
        <p:spPr>
          <a:xfrm>
            <a:off x="6871569" y="4346052"/>
            <a:ext cx="507131" cy="54369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箭號: 弧形右彎 26"/>
          <p:cNvSpPr/>
          <p:nvPr/>
        </p:nvSpPr>
        <p:spPr>
          <a:xfrm>
            <a:off x="2976143" y="4074907"/>
            <a:ext cx="425880" cy="1448678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2201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10" grpId="0" animBg="1"/>
      <p:bldP spid="3" grpId="0"/>
      <p:bldP spid="19" grpId="0"/>
      <p:bldP spid="20" grpId="0"/>
      <p:bldP spid="9" grpId="0"/>
      <p:bldP spid="4" grpId="0"/>
      <p:bldP spid="18" grpId="0"/>
      <p:bldP spid="23" grpId="0" animBg="1"/>
      <p:bldP spid="24" grpId="0"/>
      <p:bldP spid="22" grpId="0"/>
      <p:bldP spid="27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圖片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379" y="2162217"/>
            <a:ext cx="6624408" cy="4695783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Step 2: Goodness of Function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Loss Function</a:t>
            </a:r>
            <a:endParaRPr lang="zh-TW" altLang="en-US" dirty="0"/>
          </a:p>
        </p:txBody>
      </p:sp>
      <p:sp>
        <p:nvSpPr>
          <p:cNvPr id="8" name="文字方塊 7"/>
          <p:cNvSpPr txBox="1"/>
          <p:nvPr/>
        </p:nvSpPr>
        <p:spPr>
          <a:xfrm>
            <a:off x="624115" y="2765303"/>
            <a:ext cx="21190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Each point in the figure is a function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/>
              <p:cNvSpPr txBox="1"/>
              <p:nvPr/>
            </p:nvSpPr>
            <p:spPr>
              <a:xfrm>
                <a:off x="620469" y="4527759"/>
                <a:ext cx="1978932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The color represents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sz="2400" i="1">
                        <a:latin typeface="Cambria Math" panose="02040503050406030204" pitchFamily="18" charset="0"/>
                      </a:rPr>
                      <m:t>L</m:t>
                    </m:r>
                    <m:d>
                      <m:dPr>
                        <m:ctrlPr>
                          <a:rPr lang="en-US" altLang="zh-TW" sz="24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</m:oMath>
                </a14:m>
                <a:r>
                  <a:rPr lang="en-US" altLang="zh-TW" sz="2400" dirty="0"/>
                  <a:t>.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9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469" y="4527759"/>
                <a:ext cx="1978932" cy="1200329"/>
              </a:xfrm>
              <a:prstGeom prst="rect">
                <a:avLst/>
              </a:prstGeom>
              <a:blipFill>
                <a:blip r:embed="rId3"/>
                <a:stretch>
                  <a:fillRect l="-4938" t="-4061" b="-1066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文字方塊 9"/>
          <p:cNvSpPr txBox="1"/>
          <p:nvPr/>
        </p:nvSpPr>
        <p:spPr>
          <a:xfrm>
            <a:off x="4068108" y="2977595"/>
            <a:ext cx="1204995" cy="461665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smallest</a:t>
            </a:r>
            <a:endParaRPr lang="zh-TW" altLang="en-US" sz="2400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5273103" y="5497532"/>
            <a:ext cx="1483297" cy="461665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Very large</a:t>
            </a:r>
            <a:endParaRPr lang="zh-TW" altLang="en-US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文字方塊 12"/>
              <p:cNvSpPr txBox="1"/>
              <p:nvPr/>
            </p:nvSpPr>
            <p:spPr>
              <a:xfrm>
                <a:off x="3622403" y="1212692"/>
                <a:ext cx="5198069" cy="10939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000" i="1" smtClean="0">
                          <a:latin typeface="Cambria Math" panose="02040503050406030204" pitchFamily="18" charset="0"/>
                        </a:rPr>
                        <m:t>L</m:t>
                      </m:r>
                      <m:d>
                        <m:dPr>
                          <m:ctrlPr>
                            <a:rPr lang="en-US" altLang="zh-TW" sz="20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400" i="1">
                              <a:latin typeface="Cambria Math"/>
                            </a:rPr>
                            <m:t>7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TW" sz="2400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altLang="zh-CN" sz="2400" i="1">
                              <a:latin typeface="Cambria Math"/>
                            </a:rPr>
                            <m:t>𝑖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400" i="1">
                              <a:latin typeface="Cambria Math"/>
                            </a:rPr>
                            <m:t>7</m:t>
                          </m:r>
                        </m:sup>
                        <m:e>
                          <m:sSup>
                            <m:sSupPr>
                              <m:ctrlPr>
                                <a:rPr lang="en-US" altLang="zh-TW" sz="2400" i="1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TW" sz="2400" i="1"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altLang="zh-TW" sz="2400" i="1">
                                              <a:latin typeface="Cambria Math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en-US" altLang="zh-TW" sz="2400" i="1">
                                          <a:latin typeface="Cambria Math"/>
                                        </a:rPr>
                                        <m:t>(</m:t>
                                      </m:r>
                                      <m:r>
                                        <a:rPr lang="en-US" altLang="zh-TW" sz="2400" i="1">
                                          <a:latin typeface="Cambria Math"/>
                                        </a:rPr>
                                        <m:t>𝑖</m:t>
                                      </m:r>
                                      <m:r>
                                        <a:rPr lang="en-US" altLang="zh-TW" sz="2400" i="1">
                                          <a:latin typeface="Cambria Math"/>
                                        </a:rPr>
                                        <m:t>)</m:t>
                                      </m:r>
                                    </m:sup>
                                  </m:s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d>
                                    <m:dPr>
                                      <m:ctrlPr>
                                        <a:rPr lang="en-US" altLang="zh-TW" sz="2400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∙</m:t>
                                      </m:r>
                                      <m:sSubSup>
                                        <m:sSubSupPr>
                                          <m:ctrlPr>
                                            <a:rPr lang="en-US" altLang="zh-TW" sz="2400" i="1">
                                              <a:latin typeface="Cambria Math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/>
                                        <m:sup>
                                          <m:r>
                                            <a:rPr lang="en-US" altLang="zh-TW" sz="2400" i="1">
                                              <a:latin typeface="Cambria Math"/>
                                              <a:ea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US" altLang="zh-TW" sz="2400" i="1">
                                              <a:latin typeface="Cambria Math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altLang="zh-TW" sz="2400" i="1">
                                              <a:latin typeface="Cambria Math"/>
                                              <a:ea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bSup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13" name="文字方塊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2403" y="1212692"/>
                <a:ext cx="5198069" cy="1093954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/>
              <p:cNvSpPr txBox="1"/>
              <p:nvPr/>
            </p:nvSpPr>
            <p:spPr>
              <a:xfrm>
                <a:off x="5186859" y="3985836"/>
                <a:ext cx="2291669" cy="461665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/>
                  <a:t>y = - 180 - 2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altLang="zh-TW" sz="2400" dirty="0"/>
                  <a:t> </a:t>
                </a:r>
                <a:r>
                  <a:rPr lang="en-US" altLang="zh-TW" sz="2400" dirty="0" smtClean="0"/>
                  <a:t>x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14" name="文字方塊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6859" y="3985836"/>
                <a:ext cx="2291669" cy="461665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橢圓 14"/>
          <p:cNvSpPr/>
          <p:nvPr/>
        </p:nvSpPr>
        <p:spPr>
          <a:xfrm>
            <a:off x="4235116" y="4924926"/>
            <a:ext cx="144379" cy="144379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7" name="直線單箭頭接點 16"/>
          <p:cNvCxnSpPr>
            <a:stCxn id="15" idx="7"/>
          </p:cNvCxnSpPr>
          <p:nvPr/>
        </p:nvCxnSpPr>
        <p:spPr>
          <a:xfrm flipV="1">
            <a:off x="4358351" y="4299284"/>
            <a:ext cx="828508" cy="64678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7257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 animBg="1"/>
      <p:bldP spid="11" grpId="0" animBg="1"/>
      <p:bldP spid="14" grpId="0" animBg="1"/>
      <p:bldP spid="15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Step 3: Best Function</a:t>
            </a:r>
            <a:endParaRPr lang="zh-TW" altLang="en-US" dirty="0"/>
          </a:p>
        </p:txBody>
      </p:sp>
      <p:sp>
        <p:nvSpPr>
          <p:cNvPr id="4" name="圓柱 5"/>
          <p:cNvSpPr/>
          <p:nvPr/>
        </p:nvSpPr>
        <p:spPr>
          <a:xfrm>
            <a:off x="1088600" y="2034599"/>
            <a:ext cx="1636295" cy="1090863"/>
          </a:xfrm>
          <a:prstGeom prst="can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A set of function</a:t>
            </a:r>
            <a:endParaRPr lang="zh-TW" altLang="en-US" sz="2400" dirty="0"/>
          </a:p>
        </p:txBody>
      </p:sp>
      <p:graphicFrame>
        <p:nvGraphicFramePr>
          <p:cNvPr id="5" name="Object 12"/>
          <p:cNvGraphicFramePr>
            <a:graphicFrameLocks noChangeAspect="1"/>
          </p:cNvGraphicFramePr>
          <p:nvPr>
            <p:extLst/>
          </p:nvPr>
        </p:nvGraphicFramePr>
        <p:xfrm>
          <a:off x="2820745" y="2663625"/>
          <a:ext cx="1109662" cy="461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68" name="方程式" r:id="rId4" imgW="520560" imgH="215640" progId="Equation.3">
                  <p:embed/>
                </p:oleObj>
              </mc:Choice>
              <mc:Fallback>
                <p:oleObj name="方程式" r:id="rId4" imgW="52056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20745" y="2663625"/>
                        <a:ext cx="1109662" cy="4619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文字方塊 5"/>
          <p:cNvSpPr txBox="1"/>
          <p:nvPr/>
        </p:nvSpPr>
        <p:spPr>
          <a:xfrm>
            <a:off x="2820746" y="2127572"/>
            <a:ext cx="1205154" cy="5232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Model</a:t>
            </a:r>
            <a:endParaRPr lang="zh-TW" altLang="en-US" sz="2800" dirty="0"/>
          </a:p>
        </p:txBody>
      </p:sp>
      <p:sp>
        <p:nvSpPr>
          <p:cNvPr id="7" name="圓柱 22"/>
          <p:cNvSpPr/>
          <p:nvPr/>
        </p:nvSpPr>
        <p:spPr>
          <a:xfrm>
            <a:off x="1029821" y="5215692"/>
            <a:ext cx="1636295" cy="1090863"/>
          </a:xfrm>
          <a:prstGeom prst="can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Training</a:t>
            </a:r>
          </a:p>
          <a:p>
            <a:pPr algn="ctr"/>
            <a:r>
              <a:rPr lang="en-US" altLang="zh-TW" sz="2400" dirty="0"/>
              <a:t>Data</a:t>
            </a:r>
            <a:endParaRPr lang="zh-TW" altLang="en-US" sz="2400" dirty="0"/>
          </a:p>
        </p:txBody>
      </p:sp>
      <p:sp>
        <p:nvSpPr>
          <p:cNvPr id="8" name="圓角矩形 26"/>
          <p:cNvSpPr/>
          <p:nvPr/>
        </p:nvSpPr>
        <p:spPr>
          <a:xfrm>
            <a:off x="891920" y="3661530"/>
            <a:ext cx="1912095" cy="1090863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Goodness of function f</a:t>
            </a:r>
            <a:endParaRPr lang="en-US" altLang="zh-TW" sz="2400" baseline="30000" dirty="0"/>
          </a:p>
        </p:txBody>
      </p:sp>
      <p:cxnSp>
        <p:nvCxnSpPr>
          <p:cNvPr id="9" name="直線單箭頭接點 8"/>
          <p:cNvCxnSpPr/>
          <p:nvPr/>
        </p:nvCxnSpPr>
        <p:spPr>
          <a:xfrm flipV="1">
            <a:off x="1869025" y="4774164"/>
            <a:ext cx="0" cy="54543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直線單箭頭接點 9"/>
          <p:cNvCxnSpPr/>
          <p:nvPr/>
        </p:nvCxnSpPr>
        <p:spPr>
          <a:xfrm>
            <a:off x="1869025" y="3158798"/>
            <a:ext cx="0" cy="48096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文字方塊 17"/>
          <p:cNvSpPr txBox="1"/>
          <p:nvPr/>
        </p:nvSpPr>
        <p:spPr>
          <a:xfrm>
            <a:off x="2986656" y="3713905"/>
            <a:ext cx="34905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Pick the “Best” Function</a:t>
            </a:r>
            <a:endParaRPr lang="zh-TW" altLang="en-US" sz="2400" dirty="0"/>
          </a:p>
        </p:txBody>
      </p:sp>
      <p:cxnSp>
        <p:nvCxnSpPr>
          <p:cNvPr id="19" name="直線單箭頭接點 18"/>
          <p:cNvCxnSpPr/>
          <p:nvPr/>
        </p:nvCxnSpPr>
        <p:spPr>
          <a:xfrm>
            <a:off x="2820745" y="4214618"/>
            <a:ext cx="372492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4614513" y="1629848"/>
            <a:ext cx="4277967" cy="1586260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3" name="直線單箭頭接點 12"/>
          <p:cNvCxnSpPr/>
          <p:nvPr/>
        </p:nvCxnSpPr>
        <p:spPr>
          <a:xfrm flipV="1">
            <a:off x="2666116" y="2914650"/>
            <a:ext cx="1891247" cy="799256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3168316" y="3709656"/>
            <a:ext cx="3131159" cy="4346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/>
              <p:cNvSpPr txBox="1"/>
              <p:nvPr/>
            </p:nvSpPr>
            <p:spPr>
              <a:xfrm>
                <a:off x="3200400" y="4460786"/>
                <a:ext cx="2509533" cy="5224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TW" sz="2400" b="0" i="1" smtClean="0">
                              <a:latin typeface="Cambria Math"/>
                            </a:rPr>
                          </m:ctrlPr>
                        </m:funcPr>
                        <m:fNam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𝑎𝑟𝑔</m:t>
                          </m:r>
                        </m:fName>
                        <m:e>
                          <m:func>
                            <m:funcPr>
                              <m:ctrlPr>
                                <a:rPr lang="en-US" altLang="zh-TW" sz="2400" i="1">
                                  <a:latin typeface="Cambria Math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altLang="zh-TW" sz="2400" i="1">
                                      <a:latin typeface="Cambria Math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TW" sz="2400"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lim>
                              </m:limLow>
                            </m:fName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6" name="文字方塊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0400" y="4460786"/>
                <a:ext cx="2509533" cy="522451"/>
              </a:xfrm>
              <a:prstGeom prst="rect">
                <a:avLst/>
              </a:prstGeom>
              <a:blipFill>
                <a:blip r:embed="rId6"/>
                <a:stretch>
                  <a:fillRect l="-3883" b="-2117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1"/>
              <p:cNvSpPr txBox="1"/>
              <p:nvPr/>
            </p:nvSpPr>
            <p:spPr>
              <a:xfrm>
                <a:off x="3145704" y="5092683"/>
                <a:ext cx="3324243" cy="5090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altLang="zh-TW" sz="24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𝑎𝑟𝑔</m:t>
                      </m:r>
                      <m:func>
                        <m:funcPr>
                          <m:ctrlPr>
                            <a:rPr lang="en-US" altLang="zh-TW" sz="2400" b="0" i="1" smtClean="0">
                              <a:latin typeface="Cambria Math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400" b="0" i="1" smtClean="0">
                                  <a:latin typeface="Cambria Math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400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lim>
                          </m:limLow>
                        </m:fName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en-US" altLang="zh-TW" sz="24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2" name="文字方塊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5704" y="5092683"/>
                <a:ext cx="3324243" cy="509050"/>
              </a:xfrm>
              <a:prstGeom prst="rect">
                <a:avLst/>
              </a:prstGeom>
              <a:blipFill>
                <a:blip r:embed="rId7"/>
                <a:stretch>
                  <a:fillRect l="-734" b="-8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文字方塊 22"/>
              <p:cNvSpPr txBox="1"/>
              <p:nvPr/>
            </p:nvSpPr>
            <p:spPr>
              <a:xfrm>
                <a:off x="4029611" y="5575142"/>
                <a:ext cx="4934877" cy="10016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𝑎𝑟𝑔</m:t>
                      </m:r>
                      <m:func>
                        <m:funcPr>
                          <m:ctrlPr>
                            <a:rPr lang="en-US" altLang="zh-TW" sz="2000" b="0" i="1" smtClean="0">
                              <a:latin typeface="Cambria Math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000" b="0" i="1" smtClean="0">
                                  <a:latin typeface="Cambria Math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000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altLang="zh-TW" sz="2400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altLang="zh-TW" sz="2400" i="1">
                                  <a:latin typeface="Cambria Math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TW" sz="2400" i="1">
                                  <a:latin typeface="Cambria Math"/>
                                </a:rPr>
                                <m:t>7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altLang="zh-TW" sz="2400" i="1"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a:rPr lang="en-US" altLang="zh-CN" sz="2400" i="1"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TW" sz="2400" i="1">
                                  <a:latin typeface="Cambria Math"/>
                                </a:rPr>
                                <m:t>7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TW" sz="2400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altLang="zh-TW" sz="2400" i="1">
                                              <a:latin typeface="Cambria Math"/>
                                            </a:rPr>
                                          </m:ctrlPr>
                                        </m:sSupPr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n-US" altLang="zh-TW" sz="2400" i="1">
                                                  <a:latin typeface="Cambria Math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altLang="zh-TW" sz="2400" i="1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</m:acc>
                                        </m:e>
                                        <m:sup>
                                          <m:r>
                                            <a:rPr lang="en-US" altLang="zh-TW" sz="2400" i="1">
                                              <a:latin typeface="Cambria Math"/>
                                            </a:rPr>
                                            <m:t>(</m:t>
                                          </m:r>
                                          <m:r>
                                            <a:rPr lang="en-US" altLang="zh-TW" sz="2400" i="1">
                                              <a:latin typeface="Cambria Math"/>
                                            </a:rPr>
                                            <m:t>𝑖</m:t>
                                          </m:r>
                                          <m:r>
                                            <a:rPr lang="en-US" altLang="zh-TW" sz="2400" i="1">
                                              <a:latin typeface="Cambria Math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d>
                                        <m:dPr>
                                          <m:ctrlPr>
                                            <a:rPr lang="en-US" altLang="zh-TW" sz="2400" i="1">
                                              <a:latin typeface="Cambria Math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∙</m:t>
                                          </m:r>
                                          <m:sSubSup>
                                            <m:sSubSupPr>
                                              <m:ctrlPr>
                                                <a:rPr lang="en-US" altLang="zh-TW" sz="2400" i="1">
                                                  <a:latin typeface="Cambria Math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altLang="zh-TW" sz="24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/>
                                            <m:sup>
                                              <m:r>
                                                <a:rPr lang="en-US" altLang="zh-TW" sz="2400" i="1">
                                                  <a:latin typeface="Cambria Math"/>
                                                  <a:ea typeface="Cambria Math" panose="02040503050406030204" pitchFamily="18" charset="0"/>
                                                </a:rPr>
                                                <m:t>(</m:t>
                                              </m:r>
                                              <m:r>
                                                <a:rPr lang="en-US" altLang="zh-TW" sz="2400" i="1">
                                                  <a:latin typeface="Cambria Math"/>
                                                  <a:ea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  <m:r>
                                                <a:rPr lang="en-US" altLang="zh-TW" sz="2400" i="1">
                                                  <a:latin typeface="Cambria Math"/>
                                                  <a:ea typeface="Cambria Math" panose="02040503050406030204" pitchFamily="18" charset="0"/>
                                                </a:rPr>
                                                <m:t>)</m:t>
                                              </m:r>
                                            </m:sup>
                                          </m:sSubSup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func>
                    </m:oMath>
                  </m:oMathPara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23" name="文字方塊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9611" y="5575142"/>
                <a:ext cx="4934877" cy="1001621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矩形 19"/>
          <p:cNvSpPr/>
          <p:nvPr/>
        </p:nvSpPr>
        <p:spPr>
          <a:xfrm>
            <a:off x="6754536" y="4569825"/>
            <a:ext cx="1813958" cy="954107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zh-TW" sz="2800" dirty="0"/>
              <a:t>Gradient Descent</a:t>
            </a:r>
            <a:endParaRPr lang="zh-TW" altLang="en-US" sz="28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文字方塊 24"/>
              <p:cNvSpPr txBox="1"/>
              <p:nvPr/>
            </p:nvSpPr>
            <p:spPr>
              <a:xfrm>
                <a:off x="4629468" y="1671285"/>
                <a:ext cx="4407028" cy="14632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400" i="1" smtClean="0">
                          <a:latin typeface="Cambria Math" panose="02040503050406030204" pitchFamily="18" charset="0"/>
                        </a:rPr>
                        <m:t>L</m:t>
                      </m:r>
                      <m:d>
                        <m:dPr>
                          <m:ctrlPr>
                            <a:rPr lang="en-US" altLang="zh-TW" sz="24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</m:oMath>
                  </m:oMathPara>
                </a14:m>
                <a:endParaRPr lang="en-US" altLang="zh-TW" sz="24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400" i="1">
                              <a:latin typeface="Cambria Math"/>
                            </a:rPr>
                            <m:t>7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TW" sz="2400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altLang="zh-CN" sz="2400" i="1">
                              <a:latin typeface="Cambria Math"/>
                            </a:rPr>
                            <m:t>𝑖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400" i="1">
                              <a:latin typeface="Cambria Math"/>
                            </a:rPr>
                            <m:t>7</m:t>
                          </m:r>
                        </m:sup>
                        <m:e>
                          <m:sSup>
                            <m:sSupPr>
                              <m:ctrlPr>
                                <a:rPr lang="en-US" altLang="zh-TW" sz="2400" i="1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TW" sz="2400" i="1"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altLang="zh-TW" sz="2400" i="1">
                                              <a:latin typeface="Cambria Math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en-US" altLang="zh-TW" sz="2400" i="1">
                                          <a:latin typeface="Cambria Math"/>
                                        </a:rPr>
                                        <m:t>(</m:t>
                                      </m:r>
                                      <m:r>
                                        <a:rPr lang="en-US" altLang="zh-TW" sz="2400" i="1">
                                          <a:latin typeface="Cambria Math"/>
                                        </a:rPr>
                                        <m:t>𝑖</m:t>
                                      </m:r>
                                      <m:r>
                                        <a:rPr lang="en-US" altLang="zh-TW" sz="2400" i="1">
                                          <a:latin typeface="Cambria Math"/>
                                        </a:rPr>
                                        <m:t>)</m:t>
                                      </m:r>
                                    </m:sup>
                                  </m:s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d>
                                    <m:dPr>
                                      <m:ctrlPr>
                                        <a:rPr lang="en-US" altLang="zh-TW" sz="2400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∙</m:t>
                                      </m:r>
                                      <m:sSubSup>
                                        <m:sSubSupPr>
                                          <m:ctrlPr>
                                            <a:rPr lang="en-US" altLang="zh-TW" sz="2400" i="1">
                                              <a:latin typeface="Cambria Math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/>
                                        <m:sup>
                                          <m:r>
                                            <a:rPr lang="en-US" altLang="zh-TW" sz="2400" i="1">
                                              <a:latin typeface="Cambria Math"/>
                                              <a:ea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US" altLang="zh-TW" sz="2400" i="1">
                                              <a:latin typeface="Cambria Math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altLang="zh-TW" sz="2400" i="1">
                                              <a:latin typeface="Cambria Math"/>
                                              <a:ea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bSup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25" name="文字方塊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9468" y="1671285"/>
                <a:ext cx="4407028" cy="1463286"/>
              </a:xfrm>
              <a:prstGeom prst="rect">
                <a:avLst/>
              </a:prstGeom>
              <a:blipFill rotWithShape="1">
                <a:blip r:embed="rId9"/>
                <a:stretch>
                  <a:fillRect l="-2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05766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1" grpId="0" animBg="1"/>
      <p:bldP spid="15" grpId="0" animBg="1"/>
      <p:bldP spid="16" grpId="0"/>
      <p:bldP spid="22" grpId="0"/>
      <p:bldP spid="23" grpId="0"/>
      <p:bldP spid="20" grpId="0" animBg="1"/>
      <p:bldP spid="25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Step 3: Gradient Descent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/>
              <a:t>Consider loss function </a:t>
            </a:r>
            <a:r>
              <a:rPr lang="en-US" altLang="zh-TW" sz="2400" dirty="0">
                <a:latin typeface="Cambria Math" panose="02040503050406030204" pitchFamily="18" charset="0"/>
              </a:rPr>
              <a:t>𝐿(𝑤)</a:t>
            </a:r>
            <a:r>
              <a:rPr lang="en-US" altLang="zh-TW" sz="2400" dirty="0"/>
              <a:t> with one parameter w: </a:t>
            </a:r>
          </a:p>
          <a:p>
            <a:pPr marL="457200" lvl="1" indent="0">
              <a:buNone/>
            </a:pPr>
            <a:r>
              <a:rPr lang="en-US" altLang="zh-TW" dirty="0"/>
              <a:t> 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/>
              <p:cNvSpPr txBox="1"/>
              <p:nvPr/>
            </p:nvSpPr>
            <p:spPr>
              <a:xfrm>
                <a:off x="34229" y="3049867"/>
                <a:ext cx="140048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/>
                  <a:t>Loss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altLang="zh-TW" sz="240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" name="文字方塊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29" y="3049867"/>
                <a:ext cx="1400487" cy="830997"/>
              </a:xfrm>
              <a:prstGeom prst="rect">
                <a:avLst/>
              </a:prstGeom>
              <a:blipFill>
                <a:blip r:embed="rId3"/>
                <a:stretch>
                  <a:fillRect t="-583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直線單箭頭接點 4"/>
          <p:cNvCxnSpPr/>
          <p:nvPr/>
        </p:nvCxnSpPr>
        <p:spPr>
          <a:xfrm>
            <a:off x="526852" y="5999166"/>
            <a:ext cx="828110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86875293"/>
              </p:ext>
            </p:extLst>
          </p:nvPr>
        </p:nvGraphicFramePr>
        <p:xfrm>
          <a:off x="8290382" y="6032024"/>
          <a:ext cx="327025" cy="298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91" name="方程式" r:id="rId4" imgW="152280" imgH="139680" progId="Equation.3">
                  <p:embed/>
                </p:oleObj>
              </mc:Choice>
              <mc:Fallback>
                <p:oleObj name="方程式" r:id="rId4" imgW="152280" imgH="1396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90382" y="6032024"/>
                        <a:ext cx="327025" cy="29845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" name="直線單箭頭接點 6"/>
          <p:cNvCxnSpPr/>
          <p:nvPr/>
        </p:nvCxnSpPr>
        <p:spPr>
          <a:xfrm flipV="1">
            <a:off x="1339907" y="2445530"/>
            <a:ext cx="0" cy="387716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手繪多邊形 54"/>
          <p:cNvSpPr/>
          <p:nvPr/>
        </p:nvSpPr>
        <p:spPr>
          <a:xfrm>
            <a:off x="994530" y="2356475"/>
            <a:ext cx="6681626" cy="4208267"/>
          </a:xfrm>
          <a:custGeom>
            <a:avLst/>
            <a:gdLst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4783016 w 7754816"/>
              <a:gd name="connsiteY3" fmla="*/ 3130062 h 4208267"/>
              <a:gd name="connsiteX4" fmla="*/ 5820508 w 7754816"/>
              <a:gd name="connsiteY4" fmla="*/ 26025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5732254 w 7754816"/>
              <a:gd name="connsiteY3" fmla="*/ 3511062 h 4208267"/>
              <a:gd name="connsiteX4" fmla="*/ 5820508 w 7754816"/>
              <a:gd name="connsiteY4" fmla="*/ 26025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941312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941312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941312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767202 w 7754816"/>
              <a:gd name="connsiteY2" fmla="*/ 2717243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767202 w 7754816"/>
              <a:gd name="connsiteY2" fmla="*/ 2717243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823199 w 7754816"/>
              <a:gd name="connsiteY2" fmla="*/ 2698193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54816" h="4208267">
                <a:moveTo>
                  <a:pt x="0" y="0"/>
                </a:moveTo>
                <a:cubicBezTo>
                  <a:pt x="218342" y="948104"/>
                  <a:pt x="677358" y="1776011"/>
                  <a:pt x="1314558" y="2225710"/>
                </a:cubicBezTo>
                <a:cubicBezTo>
                  <a:pt x="1951758" y="2675409"/>
                  <a:pt x="3073523" y="2701682"/>
                  <a:pt x="3823199" y="2698193"/>
                </a:cubicBezTo>
                <a:cubicBezTo>
                  <a:pt x="4572875" y="2694704"/>
                  <a:pt x="5321243" y="3501607"/>
                  <a:pt x="5732254" y="3511062"/>
                </a:cubicBezTo>
                <a:cubicBezTo>
                  <a:pt x="6143265" y="3520517"/>
                  <a:pt x="6133882" y="2941515"/>
                  <a:pt x="6289268" y="2754923"/>
                </a:cubicBezTo>
                <a:cubicBezTo>
                  <a:pt x="6444654" y="2568331"/>
                  <a:pt x="6452551" y="2185377"/>
                  <a:pt x="6664570" y="2391508"/>
                </a:cubicBezTo>
                <a:cubicBezTo>
                  <a:pt x="6876589" y="2597639"/>
                  <a:pt x="7379677" y="3698631"/>
                  <a:pt x="7561385" y="3991708"/>
                </a:cubicBezTo>
                <a:cubicBezTo>
                  <a:pt x="7743093" y="4284785"/>
                  <a:pt x="7748954" y="4217377"/>
                  <a:pt x="7754816" y="4149970"/>
                </a:cubicBezTo>
              </a:path>
            </a:pathLst>
          </a:custGeom>
          <a:noFill/>
          <a:ln w="635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手繪多邊形 59"/>
          <p:cNvSpPr/>
          <p:nvPr/>
        </p:nvSpPr>
        <p:spPr>
          <a:xfrm flipH="1">
            <a:off x="7661489" y="2360156"/>
            <a:ext cx="6681626" cy="4208267"/>
          </a:xfrm>
          <a:custGeom>
            <a:avLst/>
            <a:gdLst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4783016 w 7754816"/>
              <a:gd name="connsiteY3" fmla="*/ 3130062 h 4208267"/>
              <a:gd name="connsiteX4" fmla="*/ 5820508 w 7754816"/>
              <a:gd name="connsiteY4" fmla="*/ 26025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5732254 w 7754816"/>
              <a:gd name="connsiteY3" fmla="*/ 3511062 h 4208267"/>
              <a:gd name="connsiteX4" fmla="*/ 5820508 w 7754816"/>
              <a:gd name="connsiteY4" fmla="*/ 26025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941312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941312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941312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767202 w 7754816"/>
              <a:gd name="connsiteY2" fmla="*/ 2717243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767202 w 7754816"/>
              <a:gd name="connsiteY2" fmla="*/ 2717243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823199 w 7754816"/>
              <a:gd name="connsiteY2" fmla="*/ 2698193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54816" h="4208267">
                <a:moveTo>
                  <a:pt x="0" y="0"/>
                </a:moveTo>
                <a:cubicBezTo>
                  <a:pt x="218342" y="948104"/>
                  <a:pt x="677358" y="1776011"/>
                  <a:pt x="1314558" y="2225710"/>
                </a:cubicBezTo>
                <a:cubicBezTo>
                  <a:pt x="1951758" y="2675409"/>
                  <a:pt x="3073523" y="2701682"/>
                  <a:pt x="3823199" y="2698193"/>
                </a:cubicBezTo>
                <a:cubicBezTo>
                  <a:pt x="4572875" y="2694704"/>
                  <a:pt x="5321243" y="3501607"/>
                  <a:pt x="5732254" y="3511062"/>
                </a:cubicBezTo>
                <a:cubicBezTo>
                  <a:pt x="6143265" y="3520517"/>
                  <a:pt x="6133882" y="2941515"/>
                  <a:pt x="6289268" y="2754923"/>
                </a:cubicBezTo>
                <a:cubicBezTo>
                  <a:pt x="6444654" y="2568331"/>
                  <a:pt x="6452551" y="2185377"/>
                  <a:pt x="6664570" y="2391508"/>
                </a:cubicBezTo>
                <a:cubicBezTo>
                  <a:pt x="6876589" y="2597639"/>
                  <a:pt x="7379677" y="3698631"/>
                  <a:pt x="7561385" y="3991708"/>
                </a:cubicBezTo>
                <a:cubicBezTo>
                  <a:pt x="7743093" y="4284785"/>
                  <a:pt x="7748954" y="4217377"/>
                  <a:pt x="7754816" y="4149970"/>
                </a:cubicBezTo>
              </a:path>
            </a:pathLst>
          </a:custGeom>
          <a:noFill/>
          <a:ln w="635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6248331" y="1356089"/>
                <a:ext cx="2809615" cy="5728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𝑎𝑟𝑔</m:t>
                      </m:r>
                      <m:func>
                        <m:funcPr>
                          <m:ctrlPr>
                            <a:rPr lang="en-US" altLang="zh-TW" sz="2400" i="1">
                              <a:latin typeface="Cambria Math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400" i="1">
                                  <a:latin typeface="Cambria Math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40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lim>
                          </m:limLow>
                        </m:fName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8331" y="1356089"/>
                <a:ext cx="2809615" cy="572849"/>
              </a:xfrm>
              <a:prstGeom prst="rect">
                <a:avLst/>
              </a:prstGeom>
              <a:blipFill>
                <a:blip r:embed="rId6"/>
                <a:stretch>
                  <a:fillRect b="-106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文字方塊 10"/>
          <p:cNvSpPr txBox="1"/>
          <p:nvPr/>
        </p:nvSpPr>
        <p:spPr>
          <a:xfrm>
            <a:off x="2073695" y="2366222"/>
            <a:ext cx="52951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zh-TW" sz="2400" dirty="0"/>
              <a:t>(Randomly) Pick an initial value w</a:t>
            </a:r>
            <a:r>
              <a:rPr lang="en-US" altLang="zh-TW" sz="2400" baseline="30000" dirty="0"/>
              <a:t>0</a:t>
            </a:r>
            <a:endParaRPr lang="zh-TW" altLang="en-US" sz="2400" baseline="30000" dirty="0"/>
          </a:p>
        </p:txBody>
      </p:sp>
      <p:sp>
        <p:nvSpPr>
          <p:cNvPr id="12" name="橢圓 11"/>
          <p:cNvSpPr/>
          <p:nvPr/>
        </p:nvSpPr>
        <p:spPr>
          <a:xfrm>
            <a:off x="1894642" y="5840225"/>
            <a:ext cx="191799" cy="19179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3" name="直線接點 12"/>
          <p:cNvCxnSpPr/>
          <p:nvPr/>
        </p:nvCxnSpPr>
        <p:spPr>
          <a:xfrm>
            <a:off x="1971466" y="4455075"/>
            <a:ext cx="0" cy="1471877"/>
          </a:xfrm>
          <a:prstGeom prst="line">
            <a:avLst/>
          </a:prstGeom>
          <a:ln w="57150">
            <a:solidFill>
              <a:schemeClr val="bg2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文字方塊 13"/>
              <p:cNvSpPr txBox="1"/>
              <p:nvPr/>
            </p:nvSpPr>
            <p:spPr>
              <a:xfrm>
                <a:off x="2086441" y="2800379"/>
                <a:ext cx="4406380" cy="6242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Wingdings" panose="05000000000000000000" pitchFamily="2" charset="2"/>
                  <a:buChar char="Ø"/>
                </a:pPr>
                <a:r>
                  <a:rPr lang="en-US" altLang="zh-TW" sz="2400" dirty="0" smtClean="0"/>
                  <a:t>Compute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240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𝑑𝐿</m:t>
                        </m:r>
                      </m:num>
                      <m:den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𝑑𝑤</m:t>
                        </m:r>
                      </m:den>
                    </m:f>
                    <m:sSub>
                      <m:sSubPr>
                        <m:ctrlPr>
                          <a:rPr lang="en-US" altLang="zh-TW" sz="24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altLang="zh-TW" sz="2400" b="0" i="1" smtClean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/>
                              </a:rPr>
                              <m:t>(</m:t>
                            </m:r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altLang="zh-TW" sz="2400" b="0" i="1" smtClean="0">
                                <a:latin typeface="Cambria Math"/>
                              </a:rPr>
                              <m:t>)</m:t>
                            </m:r>
                          </m:sup>
                        </m:sSup>
                      </m:sub>
                    </m:sSub>
                  </m:oMath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14" name="文字方塊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6441" y="2800379"/>
                <a:ext cx="4406380" cy="624273"/>
              </a:xfrm>
              <a:prstGeom prst="rect">
                <a:avLst/>
              </a:prstGeom>
              <a:blipFill rotWithShape="1">
                <a:blip r:embed="rId7"/>
                <a:stretch>
                  <a:fillRect l="-1798" b="-87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矩形 14"/>
          <p:cNvSpPr/>
          <p:nvPr/>
        </p:nvSpPr>
        <p:spPr>
          <a:xfrm>
            <a:off x="1736304" y="5979159"/>
            <a:ext cx="50847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/>
              <a:t>w</a:t>
            </a:r>
            <a:r>
              <a:rPr lang="en-US" altLang="zh-TW" sz="2400" baseline="30000" dirty="0"/>
              <a:t>0</a:t>
            </a:r>
            <a:endParaRPr lang="zh-TW" altLang="en-US" sz="2400" baseline="30000" dirty="0"/>
          </a:p>
        </p:txBody>
      </p:sp>
      <p:cxnSp>
        <p:nvCxnSpPr>
          <p:cNvPr id="16" name="直線接點 15"/>
          <p:cNvCxnSpPr/>
          <p:nvPr/>
        </p:nvCxnSpPr>
        <p:spPr>
          <a:xfrm>
            <a:off x="1271969" y="3824924"/>
            <a:ext cx="1591247" cy="1508056"/>
          </a:xfrm>
          <a:prstGeom prst="line">
            <a:avLst/>
          </a:prstGeom>
          <a:ln w="57150">
            <a:solidFill>
              <a:srgbClr val="0000F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/>
          <p:cNvCxnSpPr/>
          <p:nvPr/>
        </p:nvCxnSpPr>
        <p:spPr>
          <a:xfrm flipH="1">
            <a:off x="1990542" y="3354664"/>
            <a:ext cx="1328230" cy="1100411"/>
          </a:xfrm>
          <a:prstGeom prst="straightConnector1">
            <a:avLst/>
          </a:prstGeom>
          <a:ln w="571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/>
          <p:cNvSpPr txBox="1"/>
          <p:nvPr/>
        </p:nvSpPr>
        <p:spPr>
          <a:xfrm>
            <a:off x="4499158" y="4052966"/>
            <a:ext cx="1633045" cy="46166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Positive </a:t>
            </a:r>
            <a:endParaRPr lang="zh-TW" altLang="en-US" sz="2400" dirty="0"/>
          </a:p>
        </p:txBody>
      </p:sp>
      <p:sp>
        <p:nvSpPr>
          <p:cNvPr id="19" name="文字方塊 18"/>
          <p:cNvSpPr txBox="1"/>
          <p:nvPr/>
        </p:nvSpPr>
        <p:spPr>
          <a:xfrm>
            <a:off x="4504997" y="3436602"/>
            <a:ext cx="1633045" cy="46166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Negative</a:t>
            </a:r>
            <a:endParaRPr lang="zh-TW" altLang="en-US" sz="2400" dirty="0"/>
          </a:p>
        </p:txBody>
      </p:sp>
      <p:sp>
        <p:nvSpPr>
          <p:cNvPr id="20" name="向右箭號 3"/>
          <p:cNvSpPr/>
          <p:nvPr/>
        </p:nvSpPr>
        <p:spPr>
          <a:xfrm>
            <a:off x="6248331" y="4090185"/>
            <a:ext cx="657843" cy="42444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向右箭號 22"/>
          <p:cNvSpPr/>
          <p:nvPr/>
        </p:nvSpPr>
        <p:spPr>
          <a:xfrm>
            <a:off x="6258542" y="3441639"/>
            <a:ext cx="657843" cy="42444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文字方塊 21"/>
          <p:cNvSpPr txBox="1"/>
          <p:nvPr/>
        </p:nvSpPr>
        <p:spPr>
          <a:xfrm>
            <a:off x="7042398" y="4040784"/>
            <a:ext cx="1633045" cy="46166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Decrease w</a:t>
            </a:r>
            <a:endParaRPr lang="zh-TW" altLang="en-US" sz="2400" dirty="0"/>
          </a:p>
        </p:txBody>
      </p:sp>
      <p:sp>
        <p:nvSpPr>
          <p:cNvPr id="23" name="文字方塊 22"/>
          <p:cNvSpPr txBox="1"/>
          <p:nvPr/>
        </p:nvSpPr>
        <p:spPr>
          <a:xfrm>
            <a:off x="7042398" y="3422742"/>
            <a:ext cx="1633045" cy="46166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Increase w</a:t>
            </a:r>
            <a:endParaRPr lang="zh-TW" altLang="en-US" sz="2400" dirty="0"/>
          </a:p>
        </p:txBody>
      </p:sp>
      <p:pic>
        <p:nvPicPr>
          <p:cNvPr id="25" name="圖片 2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2294" y="3445371"/>
            <a:ext cx="1163839" cy="1163839"/>
          </a:xfrm>
          <a:prstGeom prst="rect">
            <a:avLst/>
          </a:prstGeom>
        </p:spPr>
      </p:pic>
      <p:sp>
        <p:nvSpPr>
          <p:cNvPr id="26" name="矩形 25"/>
          <p:cNvSpPr/>
          <p:nvPr/>
        </p:nvSpPr>
        <p:spPr>
          <a:xfrm>
            <a:off x="6169298" y="75518"/>
            <a:ext cx="297470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http://chico386.pixnet.net/album/photo/171572850</a:t>
            </a:r>
          </a:p>
        </p:txBody>
      </p:sp>
    </p:spTree>
    <p:extLst>
      <p:ext uri="{BB962C8B-B14F-4D97-AF65-F5344CB8AC3E}">
        <p14:creationId xmlns:p14="http://schemas.microsoft.com/office/powerpoint/2010/main" val="4213592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 animBg="1"/>
      <p:bldP spid="9" grpId="0" animBg="1"/>
      <p:bldP spid="10" grpId="0"/>
      <p:bldP spid="11" grpId="0"/>
      <p:bldP spid="12" grpId="0" animBg="1"/>
      <p:bldP spid="14" grpId="0"/>
      <p:bldP spid="15" grpId="0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Step 3: Gradient Descent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/>
              <a:t>Consider loss function </a:t>
            </a:r>
            <a:r>
              <a:rPr lang="en-US" altLang="zh-TW" sz="2400" dirty="0">
                <a:latin typeface="Cambria Math" panose="02040503050406030204" pitchFamily="18" charset="0"/>
              </a:rPr>
              <a:t>𝐿(𝑤)</a:t>
            </a:r>
            <a:r>
              <a:rPr lang="en-US" altLang="zh-TW" sz="2400" dirty="0"/>
              <a:t> with one parameter w: </a:t>
            </a:r>
          </a:p>
          <a:p>
            <a:pPr marL="457200" lvl="1" indent="0">
              <a:buNone/>
            </a:pPr>
            <a:r>
              <a:rPr lang="en-US" altLang="zh-TW" dirty="0"/>
              <a:t> 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/>
              <p:cNvSpPr txBox="1"/>
              <p:nvPr/>
            </p:nvSpPr>
            <p:spPr>
              <a:xfrm>
                <a:off x="34229" y="3049867"/>
                <a:ext cx="140048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/>
                  <a:t>Loss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altLang="zh-TW" sz="240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" name="文字方塊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29" y="3049867"/>
                <a:ext cx="1400487" cy="830997"/>
              </a:xfrm>
              <a:prstGeom prst="rect">
                <a:avLst/>
              </a:prstGeom>
              <a:blipFill>
                <a:blip r:embed="rId3"/>
                <a:stretch>
                  <a:fillRect t="-583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直線單箭頭接點 4"/>
          <p:cNvCxnSpPr/>
          <p:nvPr/>
        </p:nvCxnSpPr>
        <p:spPr>
          <a:xfrm>
            <a:off x="526852" y="5999166"/>
            <a:ext cx="828110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Object 12"/>
          <p:cNvGraphicFramePr>
            <a:graphicFrameLocks noChangeAspect="1"/>
          </p:cNvGraphicFramePr>
          <p:nvPr>
            <p:extLst/>
          </p:nvPr>
        </p:nvGraphicFramePr>
        <p:xfrm>
          <a:off x="8290382" y="6032024"/>
          <a:ext cx="327025" cy="298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15" name="方程式" r:id="rId4" imgW="152280" imgH="139680" progId="Equation.3">
                  <p:embed/>
                </p:oleObj>
              </mc:Choice>
              <mc:Fallback>
                <p:oleObj name="方程式" r:id="rId4" imgW="152280" imgH="1396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90382" y="6032024"/>
                        <a:ext cx="327025" cy="29845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" name="直線單箭頭接點 6"/>
          <p:cNvCxnSpPr/>
          <p:nvPr/>
        </p:nvCxnSpPr>
        <p:spPr>
          <a:xfrm flipV="1">
            <a:off x="1339907" y="2445530"/>
            <a:ext cx="0" cy="387716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手繪多邊形 54"/>
          <p:cNvSpPr/>
          <p:nvPr/>
        </p:nvSpPr>
        <p:spPr>
          <a:xfrm>
            <a:off x="994530" y="2356475"/>
            <a:ext cx="6681626" cy="4208267"/>
          </a:xfrm>
          <a:custGeom>
            <a:avLst/>
            <a:gdLst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4783016 w 7754816"/>
              <a:gd name="connsiteY3" fmla="*/ 3130062 h 4208267"/>
              <a:gd name="connsiteX4" fmla="*/ 5820508 w 7754816"/>
              <a:gd name="connsiteY4" fmla="*/ 26025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5732254 w 7754816"/>
              <a:gd name="connsiteY3" fmla="*/ 3511062 h 4208267"/>
              <a:gd name="connsiteX4" fmla="*/ 5820508 w 7754816"/>
              <a:gd name="connsiteY4" fmla="*/ 26025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941312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941312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941312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767202 w 7754816"/>
              <a:gd name="connsiteY2" fmla="*/ 2717243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767202 w 7754816"/>
              <a:gd name="connsiteY2" fmla="*/ 2717243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823199 w 7754816"/>
              <a:gd name="connsiteY2" fmla="*/ 2698193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54816" h="4208267">
                <a:moveTo>
                  <a:pt x="0" y="0"/>
                </a:moveTo>
                <a:cubicBezTo>
                  <a:pt x="218342" y="948104"/>
                  <a:pt x="677358" y="1776011"/>
                  <a:pt x="1314558" y="2225710"/>
                </a:cubicBezTo>
                <a:cubicBezTo>
                  <a:pt x="1951758" y="2675409"/>
                  <a:pt x="3073523" y="2701682"/>
                  <a:pt x="3823199" y="2698193"/>
                </a:cubicBezTo>
                <a:cubicBezTo>
                  <a:pt x="4572875" y="2694704"/>
                  <a:pt x="5321243" y="3501607"/>
                  <a:pt x="5732254" y="3511062"/>
                </a:cubicBezTo>
                <a:cubicBezTo>
                  <a:pt x="6143265" y="3520517"/>
                  <a:pt x="6133882" y="2941515"/>
                  <a:pt x="6289268" y="2754923"/>
                </a:cubicBezTo>
                <a:cubicBezTo>
                  <a:pt x="6444654" y="2568331"/>
                  <a:pt x="6452551" y="2185377"/>
                  <a:pt x="6664570" y="2391508"/>
                </a:cubicBezTo>
                <a:cubicBezTo>
                  <a:pt x="6876589" y="2597639"/>
                  <a:pt x="7379677" y="3698631"/>
                  <a:pt x="7561385" y="3991708"/>
                </a:cubicBezTo>
                <a:cubicBezTo>
                  <a:pt x="7743093" y="4284785"/>
                  <a:pt x="7748954" y="4217377"/>
                  <a:pt x="7754816" y="4149970"/>
                </a:cubicBezTo>
              </a:path>
            </a:pathLst>
          </a:custGeom>
          <a:noFill/>
          <a:ln w="635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手繪多邊形 59"/>
          <p:cNvSpPr/>
          <p:nvPr/>
        </p:nvSpPr>
        <p:spPr>
          <a:xfrm flipH="1">
            <a:off x="7661489" y="2360156"/>
            <a:ext cx="6681626" cy="4208267"/>
          </a:xfrm>
          <a:custGeom>
            <a:avLst/>
            <a:gdLst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4783016 w 7754816"/>
              <a:gd name="connsiteY3" fmla="*/ 3130062 h 4208267"/>
              <a:gd name="connsiteX4" fmla="*/ 5820508 w 7754816"/>
              <a:gd name="connsiteY4" fmla="*/ 26025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5732254 w 7754816"/>
              <a:gd name="connsiteY3" fmla="*/ 3511062 h 4208267"/>
              <a:gd name="connsiteX4" fmla="*/ 5820508 w 7754816"/>
              <a:gd name="connsiteY4" fmla="*/ 26025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941312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941312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941312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767202 w 7754816"/>
              <a:gd name="connsiteY2" fmla="*/ 2717243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767202 w 7754816"/>
              <a:gd name="connsiteY2" fmla="*/ 2717243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823199 w 7754816"/>
              <a:gd name="connsiteY2" fmla="*/ 2698193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54816" h="4208267">
                <a:moveTo>
                  <a:pt x="0" y="0"/>
                </a:moveTo>
                <a:cubicBezTo>
                  <a:pt x="218342" y="948104"/>
                  <a:pt x="677358" y="1776011"/>
                  <a:pt x="1314558" y="2225710"/>
                </a:cubicBezTo>
                <a:cubicBezTo>
                  <a:pt x="1951758" y="2675409"/>
                  <a:pt x="3073523" y="2701682"/>
                  <a:pt x="3823199" y="2698193"/>
                </a:cubicBezTo>
                <a:cubicBezTo>
                  <a:pt x="4572875" y="2694704"/>
                  <a:pt x="5321243" y="3501607"/>
                  <a:pt x="5732254" y="3511062"/>
                </a:cubicBezTo>
                <a:cubicBezTo>
                  <a:pt x="6143265" y="3520517"/>
                  <a:pt x="6133882" y="2941515"/>
                  <a:pt x="6289268" y="2754923"/>
                </a:cubicBezTo>
                <a:cubicBezTo>
                  <a:pt x="6444654" y="2568331"/>
                  <a:pt x="6452551" y="2185377"/>
                  <a:pt x="6664570" y="2391508"/>
                </a:cubicBezTo>
                <a:cubicBezTo>
                  <a:pt x="6876589" y="2597639"/>
                  <a:pt x="7379677" y="3698631"/>
                  <a:pt x="7561385" y="3991708"/>
                </a:cubicBezTo>
                <a:cubicBezTo>
                  <a:pt x="7743093" y="4284785"/>
                  <a:pt x="7748954" y="4217377"/>
                  <a:pt x="7754816" y="4149970"/>
                </a:cubicBezTo>
              </a:path>
            </a:pathLst>
          </a:custGeom>
          <a:noFill/>
          <a:ln w="635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/>
          <p:cNvSpPr txBox="1"/>
          <p:nvPr/>
        </p:nvSpPr>
        <p:spPr>
          <a:xfrm>
            <a:off x="2073695" y="2366222"/>
            <a:ext cx="52951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zh-TW" sz="2400" dirty="0"/>
              <a:t>(Randomly) Pick an initial value </a:t>
            </a:r>
            <a:r>
              <a:rPr lang="en-US" altLang="zh-TW" sz="2400" dirty="0" smtClean="0"/>
              <a:t>w</a:t>
            </a:r>
            <a:r>
              <a:rPr lang="en-US" altLang="zh-TW" sz="2400" baseline="30000" dirty="0" smtClean="0"/>
              <a:t>(0)</a:t>
            </a:r>
            <a:endParaRPr lang="zh-TW" altLang="en-US" sz="2400" baseline="30000" dirty="0"/>
          </a:p>
        </p:txBody>
      </p:sp>
      <p:sp>
        <p:nvSpPr>
          <p:cNvPr id="12" name="橢圓 11"/>
          <p:cNvSpPr/>
          <p:nvPr/>
        </p:nvSpPr>
        <p:spPr>
          <a:xfrm>
            <a:off x="1894642" y="5840225"/>
            <a:ext cx="191799" cy="19179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3" name="直線接點 12"/>
          <p:cNvCxnSpPr/>
          <p:nvPr/>
        </p:nvCxnSpPr>
        <p:spPr>
          <a:xfrm>
            <a:off x="1971466" y="4455075"/>
            <a:ext cx="0" cy="1471877"/>
          </a:xfrm>
          <a:prstGeom prst="line">
            <a:avLst/>
          </a:prstGeom>
          <a:ln w="57150">
            <a:solidFill>
              <a:schemeClr val="bg2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文字方塊 13"/>
              <p:cNvSpPr txBox="1"/>
              <p:nvPr/>
            </p:nvSpPr>
            <p:spPr>
              <a:xfrm>
                <a:off x="2086441" y="2800379"/>
                <a:ext cx="4406380" cy="6242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Wingdings" panose="05000000000000000000" pitchFamily="2" charset="2"/>
                  <a:buChar char="Ø"/>
                </a:pPr>
                <a:r>
                  <a:rPr lang="en-US" altLang="zh-TW" sz="2400" dirty="0" smtClean="0"/>
                  <a:t>Compute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2400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𝑑𝐿</m:t>
                        </m:r>
                      </m:num>
                      <m:den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𝑑𝑤</m:t>
                        </m:r>
                      </m:den>
                    </m:f>
                    <m:sSub>
                      <m:sSubPr>
                        <m:ctrlPr>
                          <a:rPr lang="en-US" altLang="zh-TW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altLang="zh-TW" sz="2400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/>
                              </a:rPr>
                              <m:t>(</m:t>
                            </m:r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altLang="zh-TW" sz="2400" b="0" i="1" smtClean="0">
                                <a:latin typeface="Cambria Math"/>
                              </a:rPr>
                              <m:t>)</m:t>
                            </m:r>
                          </m:sup>
                        </m:sSup>
                      </m:sub>
                    </m:sSub>
                  </m:oMath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14" name="文字方塊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6441" y="2800379"/>
                <a:ext cx="4406380" cy="624273"/>
              </a:xfrm>
              <a:prstGeom prst="rect">
                <a:avLst/>
              </a:prstGeom>
              <a:blipFill rotWithShape="1">
                <a:blip r:embed="rId6"/>
                <a:stretch>
                  <a:fillRect l="-1798" b="-87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矩形 14"/>
          <p:cNvSpPr/>
          <p:nvPr/>
        </p:nvSpPr>
        <p:spPr>
          <a:xfrm>
            <a:off x="1736304" y="5979159"/>
            <a:ext cx="68800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 smtClean="0"/>
              <a:t>W</a:t>
            </a:r>
            <a:r>
              <a:rPr lang="en-US" altLang="zh-TW" sz="2400" baseline="30000" dirty="0" smtClean="0"/>
              <a:t>(0)</a:t>
            </a:r>
            <a:endParaRPr lang="zh-TW" altLang="en-US" sz="2400" baseline="30000" dirty="0"/>
          </a:p>
        </p:txBody>
      </p:sp>
      <p:cxnSp>
        <p:nvCxnSpPr>
          <p:cNvPr id="16" name="直線接點 15"/>
          <p:cNvCxnSpPr/>
          <p:nvPr/>
        </p:nvCxnSpPr>
        <p:spPr>
          <a:xfrm>
            <a:off x="1271969" y="3824924"/>
            <a:ext cx="1591247" cy="1508056"/>
          </a:xfrm>
          <a:prstGeom prst="line">
            <a:avLst/>
          </a:prstGeom>
          <a:ln w="57150">
            <a:solidFill>
              <a:srgbClr val="0000F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/>
          <p:cNvCxnSpPr/>
          <p:nvPr/>
        </p:nvCxnSpPr>
        <p:spPr>
          <a:xfrm flipH="1">
            <a:off x="1990542" y="3354664"/>
            <a:ext cx="1328230" cy="1100411"/>
          </a:xfrm>
          <a:prstGeom prst="straightConnector1">
            <a:avLst/>
          </a:prstGeom>
          <a:ln w="571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向右箭號 31"/>
          <p:cNvSpPr/>
          <p:nvPr/>
        </p:nvSpPr>
        <p:spPr>
          <a:xfrm>
            <a:off x="2163265" y="5859757"/>
            <a:ext cx="1331649" cy="20109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5" name="圖片 2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2294" y="3445371"/>
            <a:ext cx="1163839" cy="1163839"/>
          </a:xfrm>
          <a:prstGeom prst="rect">
            <a:avLst/>
          </a:prstGeom>
        </p:spPr>
      </p:pic>
      <p:sp>
        <p:nvSpPr>
          <p:cNvPr id="26" name="矩形 25"/>
          <p:cNvSpPr/>
          <p:nvPr/>
        </p:nvSpPr>
        <p:spPr>
          <a:xfrm>
            <a:off x="6169298" y="75518"/>
            <a:ext cx="297470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http://chico386.pixnet.net/album/photo/171572850</a:t>
            </a:r>
          </a:p>
        </p:txBody>
      </p:sp>
      <p:sp>
        <p:nvSpPr>
          <p:cNvPr id="27" name="橢圓 26"/>
          <p:cNvSpPr/>
          <p:nvPr/>
        </p:nvSpPr>
        <p:spPr>
          <a:xfrm>
            <a:off x="3535534" y="5892002"/>
            <a:ext cx="191799" cy="19179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8" name="文字方塊 27"/>
              <p:cNvSpPr txBox="1"/>
              <p:nvPr/>
            </p:nvSpPr>
            <p:spPr>
              <a:xfrm>
                <a:off x="2074707" y="6013892"/>
                <a:ext cx="2032157" cy="7935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TW" altLang="en-US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lang="en-US" altLang="zh-TW" sz="24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𝑑𝐿</m:t>
                          </m:r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𝑑𝑤</m:t>
                          </m:r>
                        </m:den>
                      </m:f>
                      <m:sSub>
                        <m:sSubPr>
                          <m:ctrlPr>
                            <a:rPr lang="en-US" altLang="zh-TW" sz="24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altLang="zh-TW" sz="2400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altLang="zh-TW" sz="2400" b="0" i="1" smtClean="0">
                                  <a:latin typeface="Cambria Math"/>
                                </a:rPr>
                                <m:t>(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altLang="zh-TW" sz="2400" b="0" i="1" smtClean="0">
                                  <a:latin typeface="Cambria Math"/>
                                </a:rPr>
                                <m:t>)</m:t>
                              </m:r>
                            </m:sup>
                          </m:sSup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28" name="文字方塊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4707" y="6013892"/>
                <a:ext cx="2032157" cy="793551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文字方塊 28"/>
              <p:cNvSpPr txBox="1"/>
              <p:nvPr/>
            </p:nvSpPr>
            <p:spPr>
              <a:xfrm>
                <a:off x="5148064" y="3067497"/>
                <a:ext cx="3909882" cy="7935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TW" sz="2400" b="0" i="1" smtClean="0">
                              <a:latin typeface="Cambria Math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altLang="zh-TW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sSup>
                        <m:sSupPr>
                          <m:ctrlPr>
                            <a:rPr lang="en-US" altLang="zh-TW" sz="240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altLang="zh-TW" sz="24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altLang="zh-TW" sz="24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altLang="zh-TW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TW" altLang="en-US" sz="24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lang="en-US" altLang="zh-TW" sz="24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𝑑𝐿</m:t>
                          </m:r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𝑑𝑤</m:t>
                          </m:r>
                        </m:den>
                      </m:f>
                      <m:sSub>
                        <m:sSubPr>
                          <m:ctrlPr>
                            <a:rPr lang="en-US" altLang="zh-TW" sz="24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altLang="zh-TW" sz="2400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altLang="zh-TW" sz="2400" b="0" i="1" smtClean="0">
                                  <a:latin typeface="Cambria Math"/>
                                </a:rPr>
                                <m:t>(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altLang="zh-TW" sz="2400" b="0" i="1" smtClean="0">
                                  <a:latin typeface="Cambria Math"/>
                                </a:rPr>
                                <m:t>)</m:t>
                              </m:r>
                            </m:sup>
                          </m:sSup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9" name="文字方塊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8064" y="3067497"/>
                <a:ext cx="3909882" cy="793551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文字方塊 29"/>
          <p:cNvSpPr txBox="1"/>
          <p:nvPr/>
        </p:nvSpPr>
        <p:spPr>
          <a:xfrm>
            <a:off x="4065080" y="5566010"/>
            <a:ext cx="2377921" cy="954107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l-GR" altLang="zh-TW" sz="2800" dirty="0"/>
              <a:t>η</a:t>
            </a:r>
            <a:r>
              <a:rPr lang="en-US" altLang="zh-TW" sz="2800" dirty="0"/>
              <a:t> is called “</a:t>
            </a:r>
            <a:r>
              <a:rPr lang="en-US" altLang="zh-TW" sz="2800" b="1" i="1" dirty="0"/>
              <a:t>learning rate</a:t>
            </a:r>
            <a:r>
              <a:rPr lang="en-US" altLang="zh-TW" sz="2800" dirty="0"/>
              <a:t>”</a:t>
            </a:r>
            <a:endParaRPr lang="zh-TW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矩形 30"/>
              <p:cNvSpPr/>
              <p:nvPr/>
            </p:nvSpPr>
            <p:spPr>
              <a:xfrm>
                <a:off x="6248331" y="1356089"/>
                <a:ext cx="2809615" cy="5728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𝑎𝑟𝑔</m:t>
                      </m:r>
                      <m:func>
                        <m:funcPr>
                          <m:ctrlPr>
                            <a:rPr lang="en-US" altLang="zh-TW" sz="2400" i="1">
                              <a:latin typeface="Cambria Math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400" i="1">
                                  <a:latin typeface="Cambria Math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40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lim>
                          </m:limLow>
                        </m:fName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1" name="矩形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8331" y="1356089"/>
                <a:ext cx="2809615" cy="572849"/>
              </a:xfrm>
              <a:prstGeom prst="rect">
                <a:avLst/>
              </a:prstGeom>
              <a:blipFill>
                <a:blip r:embed="rId11"/>
                <a:stretch>
                  <a:fillRect b="-106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91148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7" grpId="0" animBg="1"/>
      <p:bldP spid="28" grpId="0"/>
      <p:bldP spid="29" grpId="0"/>
      <p:bldP spid="30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直線接點 31"/>
          <p:cNvCxnSpPr/>
          <p:nvPr/>
        </p:nvCxnSpPr>
        <p:spPr>
          <a:xfrm>
            <a:off x="3634740" y="4977402"/>
            <a:ext cx="0" cy="976667"/>
          </a:xfrm>
          <a:prstGeom prst="line">
            <a:avLst/>
          </a:prstGeom>
          <a:ln w="57150">
            <a:solidFill>
              <a:schemeClr val="bg2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接點 34"/>
          <p:cNvCxnSpPr/>
          <p:nvPr/>
        </p:nvCxnSpPr>
        <p:spPr>
          <a:xfrm>
            <a:off x="4449136" y="5020297"/>
            <a:ext cx="0" cy="976667"/>
          </a:xfrm>
          <a:prstGeom prst="line">
            <a:avLst/>
          </a:prstGeom>
          <a:ln w="57150">
            <a:solidFill>
              <a:schemeClr val="bg2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Step 3: Gradient Descent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/>
              <a:t>Consider loss function </a:t>
            </a:r>
            <a:r>
              <a:rPr lang="en-US" altLang="zh-TW" sz="2400" dirty="0">
                <a:latin typeface="Cambria Math" panose="02040503050406030204" pitchFamily="18" charset="0"/>
              </a:rPr>
              <a:t>𝐿(𝑤)</a:t>
            </a:r>
            <a:r>
              <a:rPr lang="en-US" altLang="zh-TW" sz="2400" dirty="0"/>
              <a:t> with one parameter w: </a:t>
            </a:r>
          </a:p>
          <a:p>
            <a:pPr marL="457200" lvl="1" indent="0">
              <a:buNone/>
            </a:pPr>
            <a:r>
              <a:rPr lang="en-US" altLang="zh-TW" dirty="0"/>
              <a:t> 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/>
              <p:cNvSpPr txBox="1"/>
              <p:nvPr/>
            </p:nvSpPr>
            <p:spPr>
              <a:xfrm>
                <a:off x="34229" y="3049867"/>
                <a:ext cx="140048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/>
                  <a:t>Loss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altLang="zh-TW" sz="240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" name="文字方塊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29" y="3049867"/>
                <a:ext cx="1400487" cy="830997"/>
              </a:xfrm>
              <a:prstGeom prst="rect">
                <a:avLst/>
              </a:prstGeom>
              <a:blipFill>
                <a:blip r:embed="rId4"/>
                <a:stretch>
                  <a:fillRect t="-583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直線單箭頭接點 4"/>
          <p:cNvCxnSpPr/>
          <p:nvPr/>
        </p:nvCxnSpPr>
        <p:spPr>
          <a:xfrm>
            <a:off x="526852" y="5999166"/>
            <a:ext cx="828110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Object 12"/>
          <p:cNvGraphicFramePr>
            <a:graphicFrameLocks noChangeAspect="1"/>
          </p:cNvGraphicFramePr>
          <p:nvPr>
            <p:extLst/>
          </p:nvPr>
        </p:nvGraphicFramePr>
        <p:xfrm>
          <a:off x="8290382" y="6032024"/>
          <a:ext cx="327025" cy="298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39" name="方程式" r:id="rId5" imgW="152280" imgH="139680" progId="Equation.3">
                  <p:embed/>
                </p:oleObj>
              </mc:Choice>
              <mc:Fallback>
                <p:oleObj name="方程式" r:id="rId5" imgW="152280" imgH="1396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90382" y="6032024"/>
                        <a:ext cx="327025" cy="29845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" name="直線單箭頭接點 6"/>
          <p:cNvCxnSpPr/>
          <p:nvPr/>
        </p:nvCxnSpPr>
        <p:spPr>
          <a:xfrm flipV="1">
            <a:off x="1339907" y="2445530"/>
            <a:ext cx="0" cy="387716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手繪多邊形 54"/>
          <p:cNvSpPr/>
          <p:nvPr/>
        </p:nvSpPr>
        <p:spPr>
          <a:xfrm>
            <a:off x="994530" y="2356475"/>
            <a:ext cx="6681626" cy="4208267"/>
          </a:xfrm>
          <a:custGeom>
            <a:avLst/>
            <a:gdLst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4783016 w 7754816"/>
              <a:gd name="connsiteY3" fmla="*/ 3130062 h 4208267"/>
              <a:gd name="connsiteX4" fmla="*/ 5820508 w 7754816"/>
              <a:gd name="connsiteY4" fmla="*/ 26025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5732254 w 7754816"/>
              <a:gd name="connsiteY3" fmla="*/ 3511062 h 4208267"/>
              <a:gd name="connsiteX4" fmla="*/ 5820508 w 7754816"/>
              <a:gd name="connsiteY4" fmla="*/ 26025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941312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941312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941312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767202 w 7754816"/>
              <a:gd name="connsiteY2" fmla="*/ 2717243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767202 w 7754816"/>
              <a:gd name="connsiteY2" fmla="*/ 2717243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823199 w 7754816"/>
              <a:gd name="connsiteY2" fmla="*/ 2698193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54816" h="4208267">
                <a:moveTo>
                  <a:pt x="0" y="0"/>
                </a:moveTo>
                <a:cubicBezTo>
                  <a:pt x="218342" y="948104"/>
                  <a:pt x="677358" y="1776011"/>
                  <a:pt x="1314558" y="2225710"/>
                </a:cubicBezTo>
                <a:cubicBezTo>
                  <a:pt x="1951758" y="2675409"/>
                  <a:pt x="3073523" y="2701682"/>
                  <a:pt x="3823199" y="2698193"/>
                </a:cubicBezTo>
                <a:cubicBezTo>
                  <a:pt x="4572875" y="2694704"/>
                  <a:pt x="5321243" y="3501607"/>
                  <a:pt x="5732254" y="3511062"/>
                </a:cubicBezTo>
                <a:cubicBezTo>
                  <a:pt x="6143265" y="3520517"/>
                  <a:pt x="6133882" y="2941515"/>
                  <a:pt x="6289268" y="2754923"/>
                </a:cubicBezTo>
                <a:cubicBezTo>
                  <a:pt x="6444654" y="2568331"/>
                  <a:pt x="6452551" y="2185377"/>
                  <a:pt x="6664570" y="2391508"/>
                </a:cubicBezTo>
                <a:cubicBezTo>
                  <a:pt x="6876589" y="2597639"/>
                  <a:pt x="7379677" y="3698631"/>
                  <a:pt x="7561385" y="3991708"/>
                </a:cubicBezTo>
                <a:cubicBezTo>
                  <a:pt x="7743093" y="4284785"/>
                  <a:pt x="7748954" y="4217377"/>
                  <a:pt x="7754816" y="4149970"/>
                </a:cubicBezTo>
              </a:path>
            </a:pathLst>
          </a:custGeom>
          <a:noFill/>
          <a:ln w="635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手繪多邊形 59"/>
          <p:cNvSpPr/>
          <p:nvPr/>
        </p:nvSpPr>
        <p:spPr>
          <a:xfrm flipH="1">
            <a:off x="7661489" y="2360156"/>
            <a:ext cx="6681626" cy="4208267"/>
          </a:xfrm>
          <a:custGeom>
            <a:avLst/>
            <a:gdLst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4783016 w 7754816"/>
              <a:gd name="connsiteY3" fmla="*/ 3130062 h 4208267"/>
              <a:gd name="connsiteX4" fmla="*/ 5820508 w 7754816"/>
              <a:gd name="connsiteY4" fmla="*/ 26025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5732254 w 7754816"/>
              <a:gd name="connsiteY3" fmla="*/ 3511062 h 4208267"/>
              <a:gd name="connsiteX4" fmla="*/ 5820508 w 7754816"/>
              <a:gd name="connsiteY4" fmla="*/ 26025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941312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941312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941312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767202 w 7754816"/>
              <a:gd name="connsiteY2" fmla="*/ 2717243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767202 w 7754816"/>
              <a:gd name="connsiteY2" fmla="*/ 2717243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823199 w 7754816"/>
              <a:gd name="connsiteY2" fmla="*/ 2698193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54816" h="4208267">
                <a:moveTo>
                  <a:pt x="0" y="0"/>
                </a:moveTo>
                <a:cubicBezTo>
                  <a:pt x="218342" y="948104"/>
                  <a:pt x="677358" y="1776011"/>
                  <a:pt x="1314558" y="2225710"/>
                </a:cubicBezTo>
                <a:cubicBezTo>
                  <a:pt x="1951758" y="2675409"/>
                  <a:pt x="3073523" y="2701682"/>
                  <a:pt x="3823199" y="2698193"/>
                </a:cubicBezTo>
                <a:cubicBezTo>
                  <a:pt x="4572875" y="2694704"/>
                  <a:pt x="5321243" y="3501607"/>
                  <a:pt x="5732254" y="3511062"/>
                </a:cubicBezTo>
                <a:cubicBezTo>
                  <a:pt x="6143265" y="3520517"/>
                  <a:pt x="6133882" y="2941515"/>
                  <a:pt x="6289268" y="2754923"/>
                </a:cubicBezTo>
                <a:cubicBezTo>
                  <a:pt x="6444654" y="2568331"/>
                  <a:pt x="6452551" y="2185377"/>
                  <a:pt x="6664570" y="2391508"/>
                </a:cubicBezTo>
                <a:cubicBezTo>
                  <a:pt x="6876589" y="2597639"/>
                  <a:pt x="7379677" y="3698631"/>
                  <a:pt x="7561385" y="3991708"/>
                </a:cubicBezTo>
                <a:cubicBezTo>
                  <a:pt x="7743093" y="4284785"/>
                  <a:pt x="7748954" y="4217377"/>
                  <a:pt x="7754816" y="4149970"/>
                </a:cubicBezTo>
              </a:path>
            </a:pathLst>
          </a:custGeom>
          <a:noFill/>
          <a:ln w="635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/>
          <p:cNvSpPr txBox="1"/>
          <p:nvPr/>
        </p:nvSpPr>
        <p:spPr>
          <a:xfrm>
            <a:off x="2073695" y="2366222"/>
            <a:ext cx="52951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zh-TW" sz="2400" dirty="0"/>
              <a:t>(Randomly) Pick an initial value w</a:t>
            </a:r>
            <a:r>
              <a:rPr lang="en-US" altLang="zh-TW" sz="2400" baseline="30000" dirty="0"/>
              <a:t>0</a:t>
            </a:r>
            <a:endParaRPr lang="zh-TW" altLang="en-US" sz="2400" baseline="-25000" dirty="0"/>
          </a:p>
        </p:txBody>
      </p:sp>
      <p:sp>
        <p:nvSpPr>
          <p:cNvPr id="12" name="橢圓 11"/>
          <p:cNvSpPr/>
          <p:nvPr/>
        </p:nvSpPr>
        <p:spPr>
          <a:xfrm>
            <a:off x="1894642" y="5840225"/>
            <a:ext cx="191799" cy="19179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3" name="直線接點 12"/>
          <p:cNvCxnSpPr/>
          <p:nvPr/>
        </p:nvCxnSpPr>
        <p:spPr>
          <a:xfrm>
            <a:off x="1971466" y="4455075"/>
            <a:ext cx="0" cy="1471877"/>
          </a:xfrm>
          <a:prstGeom prst="line">
            <a:avLst/>
          </a:prstGeom>
          <a:ln w="57150">
            <a:solidFill>
              <a:schemeClr val="bg2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文字方塊 13"/>
              <p:cNvSpPr txBox="1"/>
              <p:nvPr/>
            </p:nvSpPr>
            <p:spPr>
              <a:xfrm>
                <a:off x="2086441" y="2800379"/>
                <a:ext cx="4406380" cy="6242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Wingdings" panose="05000000000000000000" pitchFamily="2" charset="2"/>
                  <a:buChar char="Ø"/>
                </a:pPr>
                <a:r>
                  <a:rPr lang="en-US" altLang="zh-TW" sz="2400" dirty="0" smtClean="0"/>
                  <a:t>Compute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2400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𝑑𝐿</m:t>
                        </m:r>
                      </m:num>
                      <m:den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𝑑𝑤</m:t>
                        </m:r>
                      </m:den>
                    </m:f>
                    <m:sSub>
                      <m:sSubPr>
                        <m:ctrlPr>
                          <a:rPr lang="en-US" altLang="zh-TW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altLang="zh-TW" sz="2400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/>
                              </a:rPr>
                              <m:t>(</m:t>
                            </m:r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altLang="zh-TW" sz="2400" b="0" i="1" smtClean="0">
                                <a:latin typeface="Cambria Math"/>
                              </a:rPr>
                              <m:t>)</m:t>
                            </m:r>
                          </m:sup>
                        </m:sSup>
                      </m:sub>
                    </m:sSub>
                  </m:oMath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14" name="文字方塊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6441" y="2800379"/>
                <a:ext cx="4406380" cy="624273"/>
              </a:xfrm>
              <a:prstGeom prst="rect">
                <a:avLst/>
              </a:prstGeom>
              <a:blipFill rotWithShape="1">
                <a:blip r:embed="rId7"/>
                <a:stretch>
                  <a:fillRect l="-1798" b="-87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矩形 14"/>
          <p:cNvSpPr/>
          <p:nvPr/>
        </p:nvSpPr>
        <p:spPr>
          <a:xfrm>
            <a:off x="1736304" y="5979159"/>
            <a:ext cx="68800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 smtClean="0"/>
              <a:t>W</a:t>
            </a:r>
            <a:r>
              <a:rPr lang="en-US" altLang="zh-TW" sz="2400" baseline="30000" dirty="0" smtClean="0"/>
              <a:t>(0)</a:t>
            </a:r>
            <a:endParaRPr lang="zh-TW" altLang="en-US" sz="2400" baseline="30000" dirty="0"/>
          </a:p>
        </p:txBody>
      </p:sp>
      <p:cxnSp>
        <p:nvCxnSpPr>
          <p:cNvPr id="16" name="直線接點 15"/>
          <p:cNvCxnSpPr/>
          <p:nvPr/>
        </p:nvCxnSpPr>
        <p:spPr>
          <a:xfrm>
            <a:off x="1271969" y="3824924"/>
            <a:ext cx="1591247" cy="1508056"/>
          </a:xfrm>
          <a:prstGeom prst="line">
            <a:avLst/>
          </a:prstGeom>
          <a:ln w="57150">
            <a:solidFill>
              <a:srgbClr val="0000F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向右箭號 31"/>
          <p:cNvSpPr/>
          <p:nvPr/>
        </p:nvSpPr>
        <p:spPr>
          <a:xfrm>
            <a:off x="2163265" y="5859757"/>
            <a:ext cx="1331649" cy="20109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橢圓 26"/>
          <p:cNvSpPr/>
          <p:nvPr/>
        </p:nvSpPr>
        <p:spPr>
          <a:xfrm>
            <a:off x="3535534" y="5892002"/>
            <a:ext cx="191799" cy="19179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橢圓 30"/>
          <p:cNvSpPr/>
          <p:nvPr/>
        </p:nvSpPr>
        <p:spPr>
          <a:xfrm>
            <a:off x="3535534" y="5877488"/>
            <a:ext cx="191799" cy="19179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3" name="直線接點 32"/>
          <p:cNvCxnSpPr/>
          <p:nvPr/>
        </p:nvCxnSpPr>
        <p:spPr>
          <a:xfrm>
            <a:off x="2940040" y="4973721"/>
            <a:ext cx="1298213" cy="202778"/>
          </a:xfrm>
          <a:prstGeom prst="line">
            <a:avLst/>
          </a:prstGeom>
          <a:ln w="57150">
            <a:solidFill>
              <a:srgbClr val="0000F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橢圓 33"/>
          <p:cNvSpPr/>
          <p:nvPr/>
        </p:nvSpPr>
        <p:spPr>
          <a:xfrm>
            <a:off x="4349821" y="5858169"/>
            <a:ext cx="191799" cy="19179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向右箭號 31"/>
          <p:cNvSpPr/>
          <p:nvPr/>
        </p:nvSpPr>
        <p:spPr>
          <a:xfrm>
            <a:off x="3734047" y="5885468"/>
            <a:ext cx="578067" cy="20109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9" name="文字方塊 38"/>
              <p:cNvSpPr txBox="1"/>
              <p:nvPr/>
            </p:nvSpPr>
            <p:spPr>
              <a:xfrm>
                <a:off x="2079778" y="3592119"/>
                <a:ext cx="4406380" cy="6242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Wingdings" panose="05000000000000000000" pitchFamily="2" charset="2"/>
                  <a:buChar char="Ø"/>
                </a:pPr>
                <a:r>
                  <a:rPr lang="en-US" altLang="zh-TW" sz="2400" dirty="0" smtClean="0"/>
                  <a:t>Compute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2400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𝑑𝐿</m:t>
                        </m:r>
                      </m:num>
                      <m:den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𝑑𝑤</m:t>
                        </m:r>
                      </m:den>
                    </m:f>
                    <m:sSub>
                      <m:sSubPr>
                        <m:ctrlPr>
                          <a:rPr lang="en-US" altLang="zh-TW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altLang="zh-TW" sz="2400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/>
                              </a:rPr>
                              <m:t>(</m:t>
                            </m:r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zh-TW" sz="2400" b="0" i="1" smtClean="0">
                                <a:latin typeface="Cambria Math"/>
                              </a:rPr>
                              <m:t>)</m:t>
                            </m:r>
                          </m:sup>
                        </m:sSup>
                      </m:sub>
                    </m:sSub>
                  </m:oMath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39" name="文字方塊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9778" y="3592119"/>
                <a:ext cx="4406380" cy="624273"/>
              </a:xfrm>
              <a:prstGeom prst="rect">
                <a:avLst/>
              </a:prstGeom>
              <a:blipFill rotWithShape="1">
                <a:blip r:embed="rId8"/>
                <a:stretch>
                  <a:fillRect l="-1798" b="-87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文字方塊 21"/>
          <p:cNvSpPr txBox="1"/>
          <p:nvPr/>
        </p:nvSpPr>
        <p:spPr>
          <a:xfrm>
            <a:off x="2945325" y="4284519"/>
            <a:ext cx="27731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0070C0"/>
                </a:solidFill>
              </a:rPr>
              <a:t>…… Many iteration</a:t>
            </a:r>
            <a:endParaRPr lang="zh-TW" altLang="en-US" sz="2400" dirty="0">
              <a:solidFill>
                <a:srgbClr val="0070C0"/>
              </a:solidFill>
            </a:endParaRPr>
          </a:p>
        </p:txBody>
      </p:sp>
      <p:sp>
        <p:nvSpPr>
          <p:cNvPr id="41" name="橢圓 40"/>
          <p:cNvSpPr/>
          <p:nvPr/>
        </p:nvSpPr>
        <p:spPr>
          <a:xfrm>
            <a:off x="5838386" y="5877488"/>
            <a:ext cx="191799" cy="19179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橢圓 41"/>
          <p:cNvSpPr/>
          <p:nvPr/>
        </p:nvSpPr>
        <p:spPr>
          <a:xfrm>
            <a:off x="7557378" y="5901064"/>
            <a:ext cx="191799" cy="19179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43" name="直線接點 42"/>
          <p:cNvCxnSpPr/>
          <p:nvPr/>
        </p:nvCxnSpPr>
        <p:spPr>
          <a:xfrm>
            <a:off x="7658976" y="6011478"/>
            <a:ext cx="0" cy="523521"/>
          </a:xfrm>
          <a:prstGeom prst="line">
            <a:avLst/>
          </a:prstGeom>
          <a:ln w="57150">
            <a:solidFill>
              <a:schemeClr val="bg2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008" name="文字方塊 43007"/>
          <p:cNvSpPr txBox="1"/>
          <p:nvPr/>
        </p:nvSpPr>
        <p:spPr>
          <a:xfrm>
            <a:off x="5332699" y="4902744"/>
            <a:ext cx="1215924" cy="830997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Local minima</a:t>
            </a:r>
            <a:endParaRPr lang="zh-TW" altLang="en-US" sz="2400" dirty="0"/>
          </a:p>
        </p:txBody>
      </p:sp>
      <p:sp>
        <p:nvSpPr>
          <p:cNvPr id="46" name="文字方塊 45"/>
          <p:cNvSpPr txBox="1"/>
          <p:nvPr/>
        </p:nvSpPr>
        <p:spPr>
          <a:xfrm>
            <a:off x="7034004" y="5029473"/>
            <a:ext cx="1284304" cy="830997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global minima</a:t>
            </a:r>
            <a:endParaRPr lang="zh-TW" altLang="en-US" sz="2400" dirty="0"/>
          </a:p>
        </p:txBody>
      </p:sp>
      <p:sp>
        <p:nvSpPr>
          <p:cNvPr id="47" name="矩形 46"/>
          <p:cNvSpPr/>
          <p:nvPr/>
        </p:nvSpPr>
        <p:spPr>
          <a:xfrm>
            <a:off x="3396285" y="6019181"/>
            <a:ext cx="68800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 smtClean="0"/>
              <a:t>W</a:t>
            </a:r>
            <a:r>
              <a:rPr lang="en-US" altLang="zh-TW" sz="2400" baseline="30000" dirty="0" smtClean="0"/>
              <a:t>(1)</a:t>
            </a:r>
            <a:endParaRPr lang="zh-TW" altLang="en-US" sz="2400" baseline="30000" dirty="0"/>
          </a:p>
        </p:txBody>
      </p:sp>
      <p:sp>
        <p:nvSpPr>
          <p:cNvPr id="48" name="矩形 47"/>
          <p:cNvSpPr/>
          <p:nvPr/>
        </p:nvSpPr>
        <p:spPr>
          <a:xfrm>
            <a:off x="4188752" y="6025439"/>
            <a:ext cx="68800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 smtClean="0"/>
              <a:t>W</a:t>
            </a:r>
            <a:r>
              <a:rPr lang="en-US" altLang="zh-TW" sz="2400" baseline="30000" dirty="0" smtClean="0"/>
              <a:t>(2)</a:t>
            </a:r>
            <a:endParaRPr lang="zh-TW" altLang="en-US" sz="2400" baseline="30000" dirty="0"/>
          </a:p>
        </p:txBody>
      </p:sp>
      <p:sp>
        <p:nvSpPr>
          <p:cNvPr id="49" name="矩形 48"/>
          <p:cNvSpPr/>
          <p:nvPr/>
        </p:nvSpPr>
        <p:spPr>
          <a:xfrm>
            <a:off x="5738168" y="6034579"/>
            <a:ext cx="68320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 smtClean="0"/>
              <a:t>W</a:t>
            </a:r>
            <a:r>
              <a:rPr lang="en-US" altLang="zh-TW" sz="2400" baseline="30000" dirty="0" smtClean="0"/>
              <a:t>(T)</a:t>
            </a:r>
            <a:endParaRPr lang="zh-TW" altLang="en-US" sz="2400" baseline="30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矩形 37"/>
              <p:cNvSpPr/>
              <p:nvPr/>
            </p:nvSpPr>
            <p:spPr>
              <a:xfrm>
                <a:off x="6248331" y="1356089"/>
                <a:ext cx="2809615" cy="5728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𝑎𝑟𝑔</m:t>
                      </m:r>
                      <m:func>
                        <m:funcPr>
                          <m:ctrlPr>
                            <a:rPr lang="en-US" altLang="zh-TW" sz="2400" i="1">
                              <a:latin typeface="Cambria Math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400" i="1">
                                  <a:latin typeface="Cambria Math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40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lim>
                          </m:limLow>
                        </m:fName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8" name="矩形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8331" y="1356089"/>
                <a:ext cx="2809615" cy="572849"/>
              </a:xfrm>
              <a:prstGeom prst="rect">
                <a:avLst/>
              </a:prstGeom>
              <a:blipFill>
                <a:blip r:embed="rId11"/>
                <a:stretch>
                  <a:fillRect b="-106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4" name="文字方塊 28"/>
              <p:cNvSpPr txBox="1"/>
              <p:nvPr/>
            </p:nvSpPr>
            <p:spPr>
              <a:xfrm>
                <a:off x="5148064" y="2996952"/>
                <a:ext cx="3909882" cy="7935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TW" sz="2400" b="0" i="1" smtClean="0">
                              <a:latin typeface="Cambria Math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altLang="zh-TW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sSup>
                        <m:sSupPr>
                          <m:ctrlPr>
                            <a:rPr lang="en-US" altLang="zh-TW" sz="240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altLang="zh-TW" sz="24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altLang="zh-TW" sz="24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altLang="zh-TW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TW" altLang="en-US" sz="24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lang="en-US" altLang="zh-TW" sz="24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𝑑𝐿</m:t>
                          </m:r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𝑑𝑤</m:t>
                          </m:r>
                        </m:den>
                      </m:f>
                      <m:sSub>
                        <m:sSubPr>
                          <m:ctrlPr>
                            <a:rPr lang="en-US" altLang="zh-TW" sz="24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altLang="zh-TW" sz="2400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altLang="zh-TW" sz="2400" b="0" i="1" smtClean="0">
                                  <a:latin typeface="Cambria Math"/>
                                </a:rPr>
                                <m:t>(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altLang="zh-TW" sz="2400" b="0" i="1" smtClean="0">
                                  <a:latin typeface="Cambria Math"/>
                                </a:rPr>
                                <m:t>)</m:t>
                              </m:r>
                            </m:sup>
                          </m:sSup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44" name="文字方塊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8064" y="2996952"/>
                <a:ext cx="3909882" cy="793551"/>
              </a:xfrm>
              <a:prstGeom prst="rect">
                <a:avLst/>
              </a:prstGeom>
              <a:blipFill rotWithShape="1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5" name="文字方塊 28"/>
              <p:cNvSpPr txBox="1"/>
              <p:nvPr/>
            </p:nvSpPr>
            <p:spPr>
              <a:xfrm>
                <a:off x="5148064" y="3859585"/>
                <a:ext cx="3909882" cy="7935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/>
                              <a:ea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  <m:r>
                        <a:rPr lang="en-US" altLang="zh-TW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sSup>
                        <m:sSupPr>
                          <m:ctrlPr>
                            <a:rPr lang="en-US" altLang="zh-TW" sz="240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altLang="zh-TW" sz="24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en-US" altLang="zh-TW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TW" altLang="en-US" sz="24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lang="en-US" altLang="zh-TW" sz="24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𝑑𝐿</m:t>
                          </m:r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𝑑𝑤</m:t>
                          </m:r>
                        </m:den>
                      </m:f>
                      <m:sSub>
                        <m:sSubPr>
                          <m:ctrlPr>
                            <a:rPr lang="en-US" altLang="zh-TW" sz="24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altLang="zh-TW" sz="2400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altLang="zh-TW" sz="2400" b="0" i="1" smtClean="0">
                                  <a:latin typeface="Cambria Math"/>
                                </a:rPr>
                                <m:t>(1)</m:t>
                              </m:r>
                            </m:sup>
                          </m:sSup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45" name="文字方塊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8064" y="3859585"/>
                <a:ext cx="3909882" cy="793551"/>
              </a:xfrm>
              <a:prstGeom prst="rect">
                <a:avLst/>
              </a:prstGeom>
              <a:blipFill rotWithShape="1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29774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7" grpId="0" animBg="1"/>
      <p:bldP spid="39" grpId="0"/>
      <p:bldP spid="22" grpId="0"/>
      <p:bldP spid="41" grpId="0" animBg="1"/>
      <p:bldP spid="42" grpId="0" animBg="1"/>
      <p:bldP spid="43008" grpId="0" animBg="1"/>
      <p:bldP spid="46" grpId="0" animBg="1"/>
      <p:bldP spid="48" grpId="0"/>
      <p:bldP spid="49" grpId="0"/>
      <p:bldP spid="44" grpId="0"/>
      <p:bldP spid="4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Shape 647"/>
          <p:cNvSpPr txBox="1">
            <a:spLocks noGrp="1"/>
          </p:cNvSpPr>
          <p:nvPr>
            <p:ph type="title"/>
          </p:nvPr>
        </p:nvSpPr>
        <p:spPr>
          <a:xfrm>
            <a:off x="-8188" y="178593"/>
            <a:ext cx="9160377" cy="1714501"/>
          </a:xfrm>
          <a:prstGeom prst="rect">
            <a:avLst/>
          </a:prstGeom>
          <a:noFill/>
          <a:ln>
            <a:noFill/>
          </a:ln>
        </p:spPr>
        <p:txBody>
          <a:bodyPr wrap="square" lIns="29999" tIns="29999" rIns="29999" bIns="29999" anchor="ctr" anchorCtr="0">
            <a:noAutofit/>
          </a:bodyPr>
          <a:lstStyle/>
          <a:p>
            <a:pPr>
              <a:buSzPct val="25000"/>
            </a:pPr>
            <a:r>
              <a:rPr lang="en-US" altLang="zh-TW" sz="44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Linear </a:t>
            </a:r>
            <a:r>
              <a:rPr lang="en-US" sz="44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Regression (Simple data)</a:t>
            </a:r>
          </a:p>
        </p:txBody>
      </p:sp>
      <p:graphicFrame>
        <p:nvGraphicFramePr>
          <p:cNvPr id="648" name="Shape 648"/>
          <p:cNvGraphicFramePr/>
          <p:nvPr>
            <p:extLst>
              <p:ext uri="{D42A27DB-BD31-4B8C-83A1-F6EECF244321}">
                <p14:modId xmlns:p14="http://schemas.microsoft.com/office/powerpoint/2010/main" val="453779568"/>
              </p:ext>
            </p:extLst>
          </p:nvPr>
        </p:nvGraphicFramePr>
        <p:xfrm>
          <a:off x="3550327" y="2630334"/>
          <a:ext cx="1824638" cy="26536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912319"/>
                <a:gridCol w="912319"/>
              </a:tblGrid>
              <a:tr h="663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Helvetica Neue Light"/>
                        <a:buNone/>
                      </a:pPr>
                      <a:r>
                        <a:rPr lang="en-US" sz="3200" u="none" strike="noStrike" cap="none" dirty="0"/>
                        <a:t>x</a:t>
                      </a:r>
                    </a:p>
                  </a:txBody>
                  <a:tcPr marL="19050" marR="19050" marT="25400" marB="25400" anchor="ctr">
                    <a:solidFill>
                      <a:srgbClr val="A6AAA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Helvetica Neue Light"/>
                        <a:buNone/>
                      </a:pPr>
                      <a:r>
                        <a:rPr lang="en-US" sz="3200" u="none" strike="noStrike" cap="none"/>
                        <a:t>y</a:t>
                      </a:r>
                    </a:p>
                  </a:txBody>
                  <a:tcPr marL="19050" marR="19050" marT="25400" marB="25400" anchor="ctr">
                    <a:solidFill>
                      <a:srgbClr val="A6AAA9"/>
                    </a:solidFill>
                  </a:tcPr>
                </a:tc>
              </a:tr>
              <a:tr h="663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Helvetica Neue Light"/>
                        <a:buNone/>
                      </a:pPr>
                      <a:r>
                        <a:rPr lang="en-US" sz="3200" u="none" strike="noStrike" cap="none" dirty="0"/>
                        <a:t>1</a:t>
                      </a:r>
                    </a:p>
                  </a:txBody>
                  <a:tcPr marL="19050" marR="19050" marT="25400" marB="25400" anchor="ctr">
                    <a:solidFill>
                      <a:srgbClr val="DCDE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Helvetica Neue Light"/>
                        <a:buNone/>
                      </a:pPr>
                      <a:r>
                        <a:rPr lang="en-US" sz="3200" u="none" strike="noStrike" cap="none" dirty="0"/>
                        <a:t>1</a:t>
                      </a:r>
                    </a:p>
                  </a:txBody>
                  <a:tcPr marL="19050" marR="19050" marT="25400" marB="25400" anchor="ctr">
                    <a:solidFill>
                      <a:srgbClr val="DCDEE0"/>
                    </a:solidFill>
                  </a:tcPr>
                </a:tc>
              </a:tr>
              <a:tr h="663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Helvetica Neue Light"/>
                        <a:buNone/>
                      </a:pPr>
                      <a:r>
                        <a:rPr lang="en-US" sz="3200" u="none" strike="noStrike" cap="none"/>
                        <a:t>2</a:t>
                      </a:r>
                    </a:p>
                  </a:txBody>
                  <a:tcPr marL="19050" marR="19050" marT="25400" marB="25400" anchor="ctr">
                    <a:solidFill>
                      <a:srgbClr val="DCDE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Helvetica Neue Light"/>
                        <a:buNone/>
                      </a:pPr>
                      <a:r>
                        <a:rPr lang="en-US" sz="3200" u="none" strike="noStrike" cap="none" dirty="0"/>
                        <a:t>2</a:t>
                      </a:r>
                    </a:p>
                  </a:txBody>
                  <a:tcPr marL="19050" marR="19050" marT="25400" marB="25400" anchor="ctr">
                    <a:solidFill>
                      <a:srgbClr val="DCDEE0"/>
                    </a:solidFill>
                  </a:tcPr>
                </a:tc>
              </a:tr>
              <a:tr h="663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Helvetica Neue Light"/>
                        <a:buNone/>
                      </a:pPr>
                      <a:r>
                        <a:rPr lang="en-US" sz="3200" u="none" strike="noStrike" cap="none"/>
                        <a:t>3</a:t>
                      </a:r>
                    </a:p>
                  </a:txBody>
                  <a:tcPr marL="19050" marR="19050" marT="25400" marB="25400" anchor="ctr">
                    <a:solidFill>
                      <a:srgbClr val="DCDE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Helvetica Neue Light"/>
                        <a:buNone/>
                      </a:pPr>
                      <a:r>
                        <a:rPr lang="en-US" sz="3200" u="none" strike="noStrike" cap="none" dirty="0"/>
                        <a:t>3</a:t>
                      </a:r>
                    </a:p>
                  </a:txBody>
                  <a:tcPr marL="19050" marR="19050" marT="25400" marB="25400" anchor="ctr">
                    <a:solidFill>
                      <a:srgbClr val="DCDEE0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8840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TW" dirty="0"/>
              <a:t>Step 3: Gradient Descent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/>
              <a:t>How about two parameters?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/>
              <p:cNvSpPr txBox="1"/>
              <p:nvPr/>
            </p:nvSpPr>
            <p:spPr>
              <a:xfrm>
                <a:off x="4742276" y="1825625"/>
                <a:ext cx="3324243" cy="5090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altLang="zh-TW" sz="24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𝑎𝑟𝑔</m:t>
                      </m:r>
                      <m:func>
                        <m:funcPr>
                          <m:ctrlPr>
                            <a:rPr lang="en-US" altLang="zh-TW" sz="2400" b="0" i="1" smtClean="0">
                              <a:latin typeface="Cambria Math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400" b="0" i="1" smtClean="0">
                                  <a:latin typeface="Cambria Math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400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lim>
                          </m:limLow>
                        </m:fName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en-US" altLang="zh-TW" sz="24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" name="文字方塊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2276" y="1825625"/>
                <a:ext cx="3324243" cy="509050"/>
              </a:xfrm>
              <a:prstGeom prst="rect">
                <a:avLst/>
              </a:prstGeom>
              <a:blipFill>
                <a:blip r:embed="rId3"/>
                <a:stretch>
                  <a:fillRect l="-917" b="-8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字方塊 4"/>
          <p:cNvSpPr txBox="1"/>
          <p:nvPr/>
        </p:nvSpPr>
        <p:spPr>
          <a:xfrm>
            <a:off x="954326" y="2513767"/>
            <a:ext cx="57779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zh-TW" sz="2400" dirty="0"/>
              <a:t>(Randomly) Pick an initial value </a:t>
            </a:r>
            <a:r>
              <a:rPr lang="en-US" altLang="zh-TW" sz="2400" dirty="0" smtClean="0"/>
              <a:t>w</a:t>
            </a:r>
            <a:r>
              <a:rPr lang="en-US" altLang="zh-TW" sz="2400" baseline="30000" dirty="0" smtClean="0"/>
              <a:t>(0)</a:t>
            </a:r>
            <a:r>
              <a:rPr lang="en-US" altLang="zh-TW" sz="2400" dirty="0" smtClean="0"/>
              <a:t>,</a:t>
            </a:r>
            <a:r>
              <a:rPr lang="en-US" altLang="zh-TW" sz="2400" baseline="-25000" dirty="0" smtClean="0"/>
              <a:t> </a:t>
            </a:r>
            <a:r>
              <a:rPr lang="en-US" altLang="zh-TW" sz="2400" dirty="0" smtClean="0"/>
              <a:t>b</a:t>
            </a:r>
            <a:r>
              <a:rPr lang="en-US" altLang="zh-TW" sz="2400" baseline="30000" dirty="0" smtClean="0"/>
              <a:t>(0)</a:t>
            </a:r>
            <a:endParaRPr lang="zh-TW" altLang="en-US" sz="2400" baseline="30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字方塊 5"/>
              <p:cNvSpPr txBox="1"/>
              <p:nvPr/>
            </p:nvSpPr>
            <p:spPr>
              <a:xfrm>
                <a:off x="954327" y="3075896"/>
                <a:ext cx="7021273" cy="6353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Wingdings" panose="05000000000000000000" pitchFamily="2" charset="2"/>
                  <a:buChar char="Ø"/>
                </a:pPr>
                <a:r>
                  <a:rPr lang="en-US" altLang="zh-TW" sz="2400" dirty="0" smtClean="0"/>
                  <a:t>Compute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240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den>
                    </m:f>
                    <m:sSub>
                      <m:sSubPr>
                        <m:ctrlPr>
                          <a:rPr lang="en-US" altLang="zh-TW" sz="24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altLang="zh-TW" sz="2400" b="0" i="1" smtClean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/>
                              </a:rPr>
                              <m:t>(</m:t>
                            </m:r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altLang="zh-TW" sz="2400" b="0" i="1" smtClean="0">
                                <a:latin typeface="Cambria Math"/>
                              </a:rPr>
                              <m:t>)</m:t>
                            </m:r>
                          </m:sup>
                        </m:s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altLang="zh-TW" sz="2400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/>
                              </a:rPr>
                              <m:t>(</m:t>
                            </m:r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altLang="zh-TW" sz="2400" b="0" i="1" smtClean="0">
                                <a:latin typeface="Cambria Math"/>
                              </a:rPr>
                              <m:t>)</m:t>
                            </m:r>
                          </m:sup>
                        </m:sSup>
                      </m:sub>
                    </m:sSub>
                  </m:oMath>
                </a14:m>
                <a:r>
                  <a:rPr lang="en-US" altLang="zh-TW" sz="2400" dirty="0"/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2400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den>
                    </m:f>
                    <m:sSub>
                      <m:sSubPr>
                        <m:ctrlPr>
                          <a:rPr lang="en-US" altLang="zh-TW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altLang="zh-TW" sz="2400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/>
                              </a:rPr>
                              <m:t>(</m:t>
                            </m:r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altLang="zh-TW" sz="2400" b="0" i="1" smtClean="0">
                                <a:latin typeface="Cambria Math"/>
                              </a:rPr>
                              <m:t>)</m:t>
                            </m:r>
                          </m:sup>
                        </m:s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altLang="zh-TW" sz="2400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/>
                              </a:rPr>
                              <m:t>(</m:t>
                            </m:r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altLang="zh-TW" sz="2400" b="0" i="1" smtClean="0">
                                <a:latin typeface="Cambria Math"/>
                              </a:rPr>
                              <m:t>)</m:t>
                            </m:r>
                          </m:sup>
                        </m:sSup>
                      </m:sub>
                    </m:sSub>
                  </m:oMath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327" y="3075896"/>
                <a:ext cx="7021273" cy="635367"/>
              </a:xfrm>
              <a:prstGeom prst="rect">
                <a:avLst/>
              </a:prstGeom>
              <a:blipFill rotWithShape="1">
                <a:blip r:embed="rId4"/>
                <a:stretch>
                  <a:fillRect l="-1216" b="-96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字方塊 6"/>
              <p:cNvSpPr txBox="1"/>
              <p:nvPr/>
            </p:nvSpPr>
            <p:spPr>
              <a:xfrm>
                <a:off x="179513" y="3842936"/>
                <a:ext cx="4487144" cy="7945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/>
                            </a:rPr>
                            <m:t>(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TW" sz="2400" b="0" i="1" smtClean="0">
                              <a:latin typeface="Cambria Math"/>
                            </a:rPr>
                            <m:t>)</m:t>
                          </m:r>
                        </m:sup>
                      </m:sSup>
                      <m:r>
                        <a:rPr lang="en-US" altLang="zh-TW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sSup>
                        <m:sSupPr>
                          <m:ctrlPr>
                            <a:rPr lang="en-US" altLang="zh-TW" sz="24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/>
                            </a:rPr>
                            <m:t>(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altLang="zh-TW" sz="2400" b="0" i="1" smtClean="0">
                              <a:latin typeface="Cambria Math"/>
                            </a:rPr>
                            <m:t>)</m:t>
                          </m:r>
                        </m:sup>
                      </m:sSup>
                      <m:r>
                        <a:rPr lang="en-US" altLang="zh-TW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TW" altLang="en-US" sz="24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lang="en-US" altLang="zh-TW" sz="24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sSub>
                        <m:sSubPr>
                          <m:ctrlPr>
                            <a:rPr lang="en-US" altLang="zh-TW" sz="24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altLang="zh-TW" sz="2400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altLang="zh-TW" sz="2400" b="0" i="1" smtClean="0">
                                  <a:latin typeface="Cambria Math"/>
                                </a:rPr>
                                <m:t>(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altLang="zh-TW" sz="2400" b="0" i="1" smtClean="0">
                                  <a:latin typeface="Cambria Math"/>
                                </a:rPr>
                                <m:t>)</m:t>
                              </m:r>
                            </m:sup>
                          </m:s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altLang="zh-TW" sz="2400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altLang="zh-TW" sz="2400" b="0" i="1" smtClean="0">
                                  <a:latin typeface="Cambria Math"/>
                                </a:rPr>
                                <m:t>(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altLang="zh-TW" sz="2400" b="0" i="1" smtClean="0">
                                  <a:latin typeface="Cambria Math"/>
                                </a:rPr>
                                <m:t>)</m:t>
                              </m:r>
                            </m:sup>
                          </m:sSup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513" y="3842936"/>
                <a:ext cx="4487144" cy="794576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文字方塊 7"/>
              <p:cNvSpPr txBox="1"/>
              <p:nvPr/>
            </p:nvSpPr>
            <p:spPr>
              <a:xfrm>
                <a:off x="954327" y="4833984"/>
                <a:ext cx="6184410" cy="6353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Wingdings" panose="05000000000000000000" pitchFamily="2" charset="2"/>
                  <a:buChar char="Ø"/>
                </a:pPr>
                <a:r>
                  <a:rPr lang="en-US" altLang="zh-TW" sz="2400" dirty="0" smtClean="0"/>
                  <a:t>Compute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2400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𝑤</m:t>
                        </m:r>
                      </m:den>
                    </m:f>
                    <m:sSub>
                      <m:sSubPr>
                        <m:ctrlPr>
                          <a:rPr lang="en-US" altLang="zh-TW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altLang="zh-TW" sz="2400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/>
                              </a:rPr>
                              <m:t>(</m:t>
                            </m:r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zh-TW" sz="2400" b="0" i="1" smtClean="0">
                                <a:latin typeface="Cambria Math"/>
                              </a:rPr>
                              <m:t>)</m:t>
                            </m:r>
                          </m:sup>
                        </m:s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altLang="zh-TW" sz="2400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/>
                              </a:rPr>
                              <m:t>(</m:t>
                            </m:r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zh-TW" sz="2400" b="0" i="1" smtClean="0">
                                <a:latin typeface="Cambria Math"/>
                              </a:rPr>
                              <m:t>)</m:t>
                            </m:r>
                          </m:sup>
                        </m:sSup>
                      </m:sub>
                    </m:sSub>
                  </m:oMath>
                </a14:m>
                <a:r>
                  <a:rPr lang="en-US" altLang="zh-TW" sz="2400" dirty="0"/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2400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𝑏</m:t>
                        </m:r>
                      </m:den>
                    </m:f>
                    <m:sSub>
                      <m:sSubPr>
                        <m:ctrlPr>
                          <a:rPr lang="en-US" altLang="zh-TW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altLang="zh-TW" sz="2400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/>
                              </a:rPr>
                              <m:t>(</m:t>
                            </m:r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zh-TW" sz="2400" b="0" i="1" smtClean="0">
                                <a:latin typeface="Cambria Math"/>
                              </a:rPr>
                              <m:t>)</m:t>
                            </m:r>
                          </m:sup>
                        </m:s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altLang="zh-TW" sz="2400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/>
                              </a:rPr>
                              <m:t>(</m:t>
                            </m:r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zh-TW" sz="2400" b="0" i="1" smtClean="0">
                                <a:latin typeface="Cambria Math"/>
                              </a:rPr>
                              <m:t>)</m:t>
                            </m:r>
                          </m:sup>
                        </m:sSup>
                      </m:sub>
                    </m:sSub>
                  </m:oMath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327" y="4833984"/>
                <a:ext cx="6184410" cy="635367"/>
              </a:xfrm>
              <a:prstGeom prst="rect">
                <a:avLst/>
              </a:prstGeom>
              <a:blipFill rotWithShape="1">
                <a:blip r:embed="rId6"/>
                <a:stretch>
                  <a:fillRect l="-1381" b="-96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文字方塊 12"/>
              <p:cNvSpPr txBox="1"/>
              <p:nvPr/>
            </p:nvSpPr>
            <p:spPr>
              <a:xfrm>
                <a:off x="4785736" y="3878760"/>
                <a:ext cx="4394776" cy="7945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/>
                            </a:rPr>
                            <m:t>(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TW" sz="2400" b="0" i="1" smtClean="0">
                              <a:latin typeface="Cambria Math"/>
                            </a:rPr>
                            <m:t>)</m:t>
                          </m:r>
                        </m:sup>
                      </m:sSup>
                      <m:r>
                        <a:rPr lang="en-US" altLang="zh-TW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sSup>
                        <m:sSupPr>
                          <m:ctrlPr>
                            <a:rPr lang="en-US" altLang="zh-TW" sz="24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/>
                            </a:rPr>
                            <m:t>(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altLang="zh-TW" sz="2400" b="0" i="1" smtClean="0">
                              <a:latin typeface="Cambria Math"/>
                            </a:rPr>
                            <m:t>)</m:t>
                          </m:r>
                        </m:sup>
                      </m:sSup>
                      <m:r>
                        <a:rPr lang="en-US" altLang="zh-TW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TW" altLang="en-US" sz="24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lang="en-US" altLang="zh-TW" sz="2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sSub>
                        <m:sSubPr>
                          <m:ctrlPr>
                            <a:rPr lang="en-US" altLang="zh-TW" sz="2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altLang="zh-TW" sz="2400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altLang="zh-TW" sz="2400" b="0" i="1" smtClean="0">
                                  <a:latin typeface="Cambria Math"/>
                                </a:rPr>
                                <m:t>(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altLang="zh-TW" sz="2400" b="0" i="1" smtClean="0">
                                  <a:latin typeface="Cambria Math"/>
                                </a:rPr>
                                <m:t>)</m:t>
                              </m:r>
                            </m:sup>
                          </m:s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altLang="zh-TW" sz="2400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altLang="zh-TW" sz="2400" b="0" i="1" smtClean="0">
                                  <a:latin typeface="Cambria Math"/>
                                </a:rPr>
                                <m:t>(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altLang="zh-TW" sz="2400" b="0" i="1" smtClean="0">
                                  <a:latin typeface="Cambria Math"/>
                                </a:rPr>
                                <m:t>)</m:t>
                              </m:r>
                            </m:sup>
                          </m:sSup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3" name="文字方塊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5736" y="3878760"/>
                <a:ext cx="4394776" cy="794576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群組 16"/>
          <p:cNvGrpSpPr/>
          <p:nvPr/>
        </p:nvGrpSpPr>
        <p:grpSpPr>
          <a:xfrm>
            <a:off x="6455197" y="106211"/>
            <a:ext cx="2688803" cy="1489145"/>
            <a:chOff x="6455197" y="106211"/>
            <a:chExt cx="2688803" cy="148914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文字方塊 9"/>
                <p:cNvSpPr txBox="1"/>
                <p:nvPr/>
              </p:nvSpPr>
              <p:spPr>
                <a:xfrm>
                  <a:off x="7255464" y="118911"/>
                  <a:ext cx="692561" cy="145751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zh-TW" sz="2400" i="1" smtClean="0">
                                <a:latin typeface="Cambria Math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altLang="zh-TW" sz="2400" i="1">
                                    <a:latin typeface="Cambria Math"/>
                                  </a:rPr>
                                </m:ctrlPr>
                              </m:eqArrPr>
                              <m:e>
                                <m:f>
                                  <m:fPr>
                                    <m:ctrlPr>
                                      <a:rPr lang="en-US" altLang="zh-TW" sz="2400" i="1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altLang="zh-TW" sz="2400" i="1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den>
                                </m:f>
                              </m:e>
                            </m:eqArr>
                          </m:e>
                        </m:d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10" name="文字方塊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55464" y="118911"/>
                  <a:ext cx="692561" cy="1457515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文字方塊 10"/>
                <p:cNvSpPr txBox="1"/>
                <p:nvPr/>
              </p:nvSpPr>
              <p:spPr>
                <a:xfrm>
                  <a:off x="6512888" y="663002"/>
                  <a:ext cx="742576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TW" altLang="en-US" sz="2400" i="1" smtClean="0">
                            <a:latin typeface="Cambria Math" panose="02040503050406030204" pitchFamily="18" charset="0"/>
                          </a:rPr>
                          <m:t>𝛻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11" name="文字方塊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12888" y="663002"/>
                  <a:ext cx="742576" cy="369332"/>
                </a:xfrm>
                <a:prstGeom prst="rect">
                  <a:avLst/>
                </a:prstGeom>
                <a:blipFill>
                  <a:blip r:embed="rId10"/>
                  <a:stretch>
                    <a:fillRect l="-9016" r="-3279" b="-666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" name="文字方塊 11"/>
            <p:cNvSpPr txBox="1"/>
            <p:nvPr/>
          </p:nvSpPr>
          <p:spPr>
            <a:xfrm>
              <a:off x="7847659" y="1133691"/>
              <a:ext cx="129634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gradient</a:t>
              </a:r>
              <a:endParaRPr lang="zh-TW" altLang="en-US" sz="2400" dirty="0"/>
            </a:p>
          </p:txBody>
        </p:sp>
        <p:sp>
          <p:nvSpPr>
            <p:cNvPr id="16" name="矩形 15"/>
            <p:cNvSpPr/>
            <p:nvPr/>
          </p:nvSpPr>
          <p:spPr>
            <a:xfrm>
              <a:off x="6455197" y="106211"/>
              <a:ext cx="2625303" cy="147644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文字方塊 17"/>
              <p:cNvSpPr txBox="1"/>
              <p:nvPr/>
            </p:nvSpPr>
            <p:spPr>
              <a:xfrm>
                <a:off x="0" y="5708823"/>
                <a:ext cx="4666657" cy="7945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/>
                            </a:rPr>
                            <m:t>(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TW" sz="2400" b="0" i="1" smtClean="0">
                              <a:latin typeface="Cambria Math"/>
                            </a:rPr>
                            <m:t>)</m:t>
                          </m:r>
                        </m:sup>
                      </m:sSup>
                      <m:r>
                        <a:rPr lang="en-US" altLang="zh-TW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sSup>
                        <m:sSupPr>
                          <m:ctrlPr>
                            <a:rPr lang="en-US" altLang="zh-TW" sz="24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/>
                            </a:rPr>
                            <m:t>(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TW" sz="2400" b="0" i="1" smtClean="0">
                              <a:latin typeface="Cambria Math"/>
                            </a:rPr>
                            <m:t>)</m:t>
                          </m:r>
                        </m:sup>
                      </m:sSup>
                      <m:r>
                        <a:rPr lang="en-US" altLang="zh-TW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TW" altLang="en-US" sz="24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lang="en-US" altLang="zh-TW" sz="24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sSub>
                        <m:sSubPr>
                          <m:ctrlPr>
                            <a:rPr lang="en-US" altLang="zh-TW" sz="24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altLang="zh-TW" sz="2400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altLang="zh-TW" sz="2400" b="0" i="1" smtClean="0">
                                  <a:latin typeface="Cambria Math"/>
                                </a:rPr>
                                <m:t>(</m:t>
                              </m:r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zh-TW" sz="2400" b="0" i="1" smtClean="0">
                                  <a:latin typeface="Cambria Math"/>
                                </a:rPr>
                                <m:t>)</m:t>
                              </m:r>
                            </m:sup>
                          </m:s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altLang="zh-TW" sz="2400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altLang="zh-TW" sz="2400" b="0" i="1" smtClean="0">
                                  <a:latin typeface="Cambria Math"/>
                                </a:rPr>
                                <m:t>(</m:t>
                              </m:r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zh-TW" sz="2400" b="0" i="1" smtClean="0">
                                  <a:latin typeface="Cambria Math"/>
                                </a:rPr>
                                <m:t>)</m:t>
                              </m:r>
                            </m:sup>
                          </m:sSup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8" name="文字方塊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708823"/>
                <a:ext cx="4666657" cy="794576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文字方塊 18"/>
              <p:cNvSpPr txBox="1"/>
              <p:nvPr/>
            </p:nvSpPr>
            <p:spPr>
              <a:xfrm>
                <a:off x="4641720" y="5727753"/>
                <a:ext cx="4394776" cy="7935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/>
                            </a:rPr>
                            <m:t>(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TW" sz="2400" b="0" i="1" smtClean="0">
                              <a:latin typeface="Cambria Math"/>
                            </a:rPr>
                            <m:t>)</m:t>
                          </m:r>
                        </m:sup>
                      </m:sSup>
                      <m:r>
                        <a:rPr lang="en-US" altLang="zh-TW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sSup>
                        <m:sSupPr>
                          <m:ctrlPr>
                            <a:rPr lang="en-US" altLang="zh-TW" sz="24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/>
                            </a:rPr>
                            <m:t>(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TW" sz="2400" b="0" i="1" smtClean="0">
                              <a:latin typeface="Cambria Math"/>
                            </a:rPr>
                            <m:t>)</m:t>
                          </m:r>
                        </m:sup>
                      </m:sSup>
                      <m:r>
                        <a:rPr lang="en-US" altLang="zh-TW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TW" altLang="en-US" sz="24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lang="en-US" altLang="zh-TW" sz="2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sSub>
                        <m:sSubPr>
                          <m:ctrlPr>
                            <a:rPr lang="en-US" altLang="zh-TW" sz="2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altLang="zh-TW" sz="2400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altLang="zh-TW" sz="2400" b="0" i="1" smtClean="0">
                                  <a:latin typeface="Cambria Math"/>
                                </a:rPr>
                                <m:t>(</m:t>
                              </m:r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zh-TW" sz="2400" b="0" i="1" smtClean="0">
                                  <a:latin typeface="Cambria Math"/>
                                </a:rPr>
                                <m:t>)</m:t>
                              </m:r>
                            </m:sup>
                          </m:s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altLang="zh-TW" sz="2400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altLang="zh-TW" sz="2400" b="0" i="1" smtClean="0">
                                  <a:latin typeface="Cambria Math"/>
                                </a:rPr>
                                <m:t>(</m:t>
                              </m:r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zh-TW" sz="2400" b="0" i="1" smtClean="0">
                                  <a:latin typeface="Cambria Math"/>
                                </a:rPr>
                                <m:t>)</m:t>
                              </m:r>
                            </m:sup>
                          </m:sSup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9" name="文字方塊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1720" y="5727753"/>
                <a:ext cx="4394776" cy="793551"/>
              </a:xfrm>
              <a:prstGeom prst="rect">
                <a:avLst/>
              </a:prstGeom>
              <a:blipFill rotWithShape="1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矩形 8"/>
          <p:cNvSpPr/>
          <p:nvPr/>
        </p:nvSpPr>
        <p:spPr>
          <a:xfrm>
            <a:off x="6537845" y="445828"/>
            <a:ext cx="654119" cy="8028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13918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13" grpId="0"/>
      <p:bldP spid="18" grpId="0"/>
      <p:bldP spid="19" grpId="0"/>
      <p:bldP spid="9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/>
          <p:cNvGrpSpPr/>
          <p:nvPr/>
        </p:nvGrpSpPr>
        <p:grpSpPr>
          <a:xfrm>
            <a:off x="1085270" y="1294295"/>
            <a:ext cx="7092867" cy="5319650"/>
            <a:chOff x="706835" y="2011916"/>
            <a:chExt cx="6113826" cy="4585368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6835" y="2011916"/>
              <a:ext cx="6113826" cy="4585368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文字方塊 5"/>
                <p:cNvSpPr txBox="1"/>
                <p:nvPr/>
              </p:nvSpPr>
              <p:spPr>
                <a:xfrm>
                  <a:off x="3675390" y="6267363"/>
                  <a:ext cx="208919" cy="31835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i="1" smtClean="0"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6" name="文字方塊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75390" y="6267363"/>
                  <a:ext cx="208919" cy="318352"/>
                </a:xfrm>
                <a:prstGeom prst="rect">
                  <a:avLst/>
                </a:prstGeom>
                <a:blipFill>
                  <a:blip r:embed="rId4"/>
                  <a:stretch>
                    <a:fillRect l="-30000" r="-27500" b="-655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文字方塊 6"/>
                <p:cNvSpPr txBox="1"/>
                <p:nvPr/>
              </p:nvSpPr>
              <p:spPr>
                <a:xfrm>
                  <a:off x="843326" y="4119935"/>
                  <a:ext cx="263414" cy="31835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i="1" smtClean="0">
                            <a:latin typeface="Cambria Math" panose="02040503050406030204" pitchFamily="18" charset="0"/>
                          </a:rPr>
                          <m:t>𝑤</m:t>
                        </m:r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7" name="文字方塊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3326" y="4119935"/>
                  <a:ext cx="263414" cy="318352"/>
                </a:xfrm>
                <a:prstGeom prst="rect">
                  <a:avLst/>
                </a:prstGeom>
                <a:blipFill>
                  <a:blip r:embed="rId5"/>
                  <a:stretch>
                    <a:fillRect l="-12000" r="-1200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Step 3: Gradient Descent</a:t>
            </a:r>
            <a:endParaRPr lang="zh-TW" altLang="en-US" dirty="0"/>
          </a:p>
        </p:txBody>
      </p:sp>
      <p:sp>
        <p:nvSpPr>
          <p:cNvPr id="9" name="橢圓 8"/>
          <p:cNvSpPr/>
          <p:nvPr/>
        </p:nvSpPr>
        <p:spPr>
          <a:xfrm>
            <a:off x="2537335" y="5219095"/>
            <a:ext cx="216117" cy="2161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4" name="直線單箭頭接點 23"/>
          <p:cNvCxnSpPr/>
          <p:nvPr/>
        </p:nvCxnSpPr>
        <p:spPr>
          <a:xfrm flipV="1">
            <a:off x="2680414" y="4307907"/>
            <a:ext cx="284326" cy="91845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橢圓 28"/>
          <p:cNvSpPr/>
          <p:nvPr/>
        </p:nvSpPr>
        <p:spPr>
          <a:xfrm>
            <a:off x="2914584" y="4103292"/>
            <a:ext cx="216117" cy="2161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8" name="直線單箭頭接點 37"/>
          <p:cNvCxnSpPr/>
          <p:nvPr/>
        </p:nvCxnSpPr>
        <p:spPr>
          <a:xfrm flipV="1">
            <a:off x="3081180" y="3792461"/>
            <a:ext cx="389681" cy="32331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橢圓 38"/>
          <p:cNvSpPr/>
          <p:nvPr/>
        </p:nvSpPr>
        <p:spPr>
          <a:xfrm>
            <a:off x="3409544" y="3659317"/>
            <a:ext cx="216117" cy="2161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43" name="直線單箭頭接點 42"/>
          <p:cNvCxnSpPr/>
          <p:nvPr/>
        </p:nvCxnSpPr>
        <p:spPr>
          <a:xfrm flipV="1">
            <a:off x="3625661" y="3678481"/>
            <a:ext cx="526048" cy="6140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文字方塊 44"/>
              <p:cNvSpPr txBox="1"/>
              <p:nvPr/>
            </p:nvSpPr>
            <p:spPr>
              <a:xfrm>
                <a:off x="2680414" y="5327660"/>
                <a:ext cx="3909462" cy="461665"/>
              </a:xfrm>
              <a:prstGeom prst="rect">
                <a:avLst/>
              </a:prstGeom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/>
                  <a:t>Compute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US" altLang="zh-TW" sz="2400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den>
                    </m:f>
                  </m:oMath>
                </a14:m>
                <a:r>
                  <a:rPr lang="en-US" altLang="zh-TW" sz="2400" dirty="0"/>
                  <a:t>,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US" altLang="zh-TW" sz="2400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sz="2400" i="1" smtClean="0">
                            <a:latin typeface="Cambria Math" panose="02040503050406030204" pitchFamily="18" charset="0"/>
                          </a:rPr>
                          <m:t>𝑤</m:t>
                        </m:r>
                      </m:den>
                    </m:f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5" name="文字方塊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0414" y="5327660"/>
                <a:ext cx="3909462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字方塊 46"/>
              <p:cNvSpPr txBox="1"/>
              <p:nvPr/>
            </p:nvSpPr>
            <p:spPr>
              <a:xfrm>
                <a:off x="3241627" y="4687717"/>
                <a:ext cx="3715331" cy="461665"/>
              </a:xfrm>
              <a:prstGeom prst="rect">
                <a:avLst/>
              </a:prstGeom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(−</m:t>
                    </m:r>
                    <m:r>
                      <a:rPr lang="zh-TW" altLang="en-US" sz="2400" b="0" i="1" smtClean="0">
                        <a:latin typeface="Cambria Math" panose="02040503050406030204" pitchFamily="18" charset="0"/>
                      </a:rPr>
                      <m:t>𝜂</m:t>
                    </m:r>
                    <m:f>
                      <m:fPr>
                        <m:type m:val="lin"/>
                        <m:ctrlPr>
                          <a:rPr lang="en-US" altLang="zh-TW" sz="2400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den>
                    </m:f>
                  </m:oMath>
                </a14:m>
                <a:r>
                  <a:rPr lang="en-US" altLang="zh-TW" sz="2400" dirty="0"/>
                  <a:t>,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zh-TW" altLang="en-US" sz="2400" i="1">
                        <a:latin typeface="Cambria Math" panose="02040503050406030204" pitchFamily="18" charset="0"/>
                      </a:rPr>
                      <m:t>𝜂</m:t>
                    </m:r>
                    <m:f>
                      <m:fPr>
                        <m:type m:val="lin"/>
                        <m:ctrlPr>
                          <a:rPr lang="en-US" altLang="zh-TW" sz="2400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sz="2400" i="1" smtClean="0">
                            <a:latin typeface="Cambria Math" panose="02040503050406030204" pitchFamily="18" charset="0"/>
                          </a:rPr>
                          <m:t>𝑤</m:t>
                        </m:r>
                      </m:den>
                    </m:f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7" name="文字方塊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1627" y="4687717"/>
                <a:ext cx="3715331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直線單箭頭接點 9"/>
          <p:cNvCxnSpPr>
            <a:stCxn id="47" idx="1"/>
          </p:cNvCxnSpPr>
          <p:nvPr/>
        </p:nvCxnSpPr>
        <p:spPr>
          <a:xfrm flipH="1" flipV="1">
            <a:off x="2822577" y="4687717"/>
            <a:ext cx="419050" cy="230833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/>
          <p:cNvSpPr txBox="1"/>
          <p:nvPr/>
        </p:nvSpPr>
        <p:spPr>
          <a:xfrm>
            <a:off x="6567860" y="3337361"/>
            <a:ext cx="2066897" cy="830997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Color: Value of Loss L(</a:t>
            </a:r>
            <a:r>
              <a:rPr lang="en-US" altLang="zh-TW" sz="2400" dirty="0" err="1"/>
              <a:t>w,b</a:t>
            </a:r>
            <a:r>
              <a:rPr lang="en-US" altLang="zh-TW" sz="2400" dirty="0"/>
              <a:t>)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523273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9" grpId="0" animBg="1"/>
      <p:bldP spid="39" grpId="0" animBg="1"/>
      <p:bldP spid="45" grpId="0" animBg="1"/>
      <p:bldP spid="47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Step 3: Gradient Descent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dirty="0"/>
                  <a:t>When solving: </a:t>
                </a:r>
              </a:p>
              <a:p>
                <a:endParaRPr lang="en-US" altLang="zh-TW" dirty="0"/>
              </a:p>
              <a:p>
                <a:endParaRPr lang="en-US" altLang="zh-TW" dirty="0"/>
              </a:p>
              <a:p>
                <a:r>
                  <a:rPr lang="en-US" altLang="zh-TW" dirty="0"/>
                  <a:t>Each time we update the parameters, we obtain </a:t>
                </a:r>
                <a14:m>
                  <m:oMath xmlns:m="http://schemas.openxmlformats.org/officeDocument/2006/math">
                    <m:r>
                      <a:rPr lang="zh-TW" altLang="en-US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/>
                  <a:t>that makes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altLang="zh-TW" i="1">
                            <a:latin typeface="Cambria Math"/>
                          </a:rPr>
                        </m:ctrlPr>
                      </m:dPr>
                      <m:e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/>
                  <a:t>smaller.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91" t="-224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/>
              <p:cNvSpPr txBox="1"/>
              <p:nvPr/>
            </p:nvSpPr>
            <p:spPr>
              <a:xfrm>
                <a:off x="1865871" y="2526958"/>
                <a:ext cx="2886046" cy="5636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80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zh-TW" altLang="en-US" sz="280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TW" sz="28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TW" sz="2800" b="0" i="0" smtClean="0">
                          <a:latin typeface="Cambria Math" panose="02040503050406030204" pitchFamily="18" charset="0"/>
                        </a:rPr>
                        <m:t>arg</m:t>
                      </m:r>
                      <m:func>
                        <m:funcPr>
                          <m:ctrlPr>
                            <a:rPr lang="en-US" altLang="zh-TW" sz="2800" b="0" i="1" smtClean="0">
                              <a:latin typeface="Cambria Math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800" b="0" i="1" smtClean="0">
                                  <a:latin typeface="Cambria Math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800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zh-TW" altLang="en-US" sz="28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lim>
                          </m:limLow>
                        </m:fName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en-US" altLang="zh-TW" sz="28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4" name="文字方塊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5871" y="2526958"/>
                <a:ext cx="2886046" cy="56368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字方塊 4"/>
          <p:cNvSpPr txBox="1"/>
          <p:nvPr/>
        </p:nvSpPr>
        <p:spPr>
          <a:xfrm>
            <a:off x="4912557" y="2465173"/>
            <a:ext cx="31440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by gradient descent</a:t>
            </a:r>
            <a:endParaRPr lang="zh-TW" altLang="en-US" sz="28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字方塊 5"/>
              <p:cNvSpPr txBox="1"/>
              <p:nvPr/>
            </p:nvSpPr>
            <p:spPr>
              <a:xfrm>
                <a:off x="953427" y="4589656"/>
                <a:ext cx="5172378" cy="4863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altLang="zh-TW" sz="2800" i="1" smtClean="0">
                              <a:latin typeface="Cambria Math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sz="280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altLang="zh-TW" sz="2800" b="0" i="1" smtClean="0">
                                  <a:latin typeface="Cambria Math"/>
                                </a:rPr>
                                <m:t>(</m:t>
                              </m:r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altLang="zh-TW" sz="2800" b="0" i="1" smtClean="0">
                                  <a:latin typeface="Cambria Math"/>
                                </a:rPr>
                                <m:t>)</m:t>
                              </m:r>
                            </m:sup>
                          </m:sSup>
                        </m:e>
                      </m:d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altLang="zh-TW" sz="2800" i="1">
                              <a:latin typeface="Cambria Math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sz="2800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altLang="zh-TW" sz="2800" b="0" i="1" smtClean="0">
                                  <a:latin typeface="Cambria Math"/>
                                </a:rPr>
                                <m:t>(</m:t>
                              </m:r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zh-TW" sz="2800" b="0" i="1" smtClean="0">
                                  <a:latin typeface="Cambria Math"/>
                                </a:rPr>
                                <m:t>)</m:t>
                              </m:r>
                            </m:sup>
                          </m:sSup>
                        </m:e>
                      </m:d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altLang="zh-TW" sz="2800" i="1">
                              <a:latin typeface="Cambria Math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sz="2800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altLang="zh-TW" sz="2800" b="0" i="1" smtClean="0">
                                  <a:latin typeface="Cambria Math"/>
                                </a:rPr>
                                <m:t>(</m:t>
                              </m:r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zh-TW" sz="2800" b="0" i="1" smtClean="0">
                                  <a:latin typeface="Cambria Math"/>
                                </a:rPr>
                                <m:t>)</m:t>
                              </m:r>
                            </m:sup>
                          </m:sSup>
                        </m:e>
                      </m:d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427" y="4589656"/>
                <a:ext cx="5172378" cy="486352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字方塊 6"/>
          <p:cNvSpPr txBox="1"/>
          <p:nvPr/>
        </p:nvSpPr>
        <p:spPr>
          <a:xfrm>
            <a:off x="4751917" y="5155479"/>
            <a:ext cx="39788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Is this statement correct?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001003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  <p:bldP spid="7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Step 3: Gradient Descent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grpSp>
        <p:nvGrpSpPr>
          <p:cNvPr id="17" name="群組 16"/>
          <p:cNvGrpSpPr/>
          <p:nvPr/>
        </p:nvGrpSpPr>
        <p:grpSpPr>
          <a:xfrm>
            <a:off x="5029303" y="1236990"/>
            <a:ext cx="3828947" cy="2987766"/>
            <a:chOff x="114404" y="2251401"/>
            <a:chExt cx="5773763" cy="4505325"/>
          </a:xfrm>
        </p:grpSpPr>
        <p:pic>
          <p:nvPicPr>
            <p:cNvPr id="4" name="圖片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3192" y="2251401"/>
              <a:ext cx="5514975" cy="4505325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文字方塊 4"/>
                <p:cNvSpPr txBox="1"/>
                <p:nvPr/>
              </p:nvSpPr>
              <p:spPr>
                <a:xfrm>
                  <a:off x="114404" y="4073176"/>
                  <a:ext cx="279885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5" name="文字方塊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404" y="4073176"/>
                  <a:ext cx="279885" cy="430887"/>
                </a:xfrm>
                <a:prstGeom prst="rect">
                  <a:avLst/>
                </a:prstGeom>
                <a:blipFill>
                  <a:blip r:embed="rId4"/>
                  <a:stretch>
                    <a:fillRect l="-26667" r="-30000" b="-425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文字方塊 5"/>
                <p:cNvSpPr txBox="1"/>
                <p:nvPr/>
              </p:nvSpPr>
              <p:spPr>
                <a:xfrm>
                  <a:off x="1200863" y="6035957"/>
                  <a:ext cx="493212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6" name="文字方塊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00863" y="6035957"/>
                  <a:ext cx="493212" cy="430887"/>
                </a:xfrm>
                <a:prstGeom prst="rect">
                  <a:avLst/>
                </a:prstGeom>
                <a:blipFill>
                  <a:blip r:embed="rId5"/>
                  <a:stretch>
                    <a:fillRect l="-9259" r="-5556" b="-10638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文字方塊 6"/>
                <p:cNvSpPr txBox="1"/>
                <p:nvPr/>
              </p:nvSpPr>
              <p:spPr>
                <a:xfrm>
                  <a:off x="4321258" y="6176963"/>
                  <a:ext cx="501484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7" name="文字方塊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21258" y="6176963"/>
                  <a:ext cx="501484" cy="430887"/>
                </a:xfrm>
                <a:prstGeom prst="rect">
                  <a:avLst/>
                </a:prstGeom>
                <a:blipFill>
                  <a:blip r:embed="rId6"/>
                  <a:stretch>
                    <a:fillRect l="-9259" r="-5556" b="-10638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橢圓 7"/>
            <p:cNvSpPr/>
            <p:nvPr/>
          </p:nvSpPr>
          <p:spPr>
            <a:xfrm>
              <a:off x="2365886" y="3390296"/>
              <a:ext cx="171366" cy="17136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9" name="直線單箭頭接點 8"/>
            <p:cNvCxnSpPr/>
            <p:nvPr/>
          </p:nvCxnSpPr>
          <p:spPr>
            <a:xfrm flipH="1">
              <a:off x="4070548" y="4332706"/>
              <a:ext cx="123496" cy="310887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線單箭頭接點 9"/>
            <p:cNvCxnSpPr/>
            <p:nvPr/>
          </p:nvCxnSpPr>
          <p:spPr>
            <a:xfrm>
              <a:off x="2457119" y="4001294"/>
              <a:ext cx="40066" cy="287325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線單箭頭接點 10"/>
            <p:cNvCxnSpPr/>
            <p:nvPr/>
          </p:nvCxnSpPr>
          <p:spPr>
            <a:xfrm>
              <a:off x="2478009" y="4293789"/>
              <a:ext cx="37251" cy="254361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線單箭頭接點 11"/>
            <p:cNvCxnSpPr/>
            <p:nvPr/>
          </p:nvCxnSpPr>
          <p:spPr>
            <a:xfrm>
              <a:off x="2515260" y="4548150"/>
              <a:ext cx="68788" cy="271782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橢圓 12"/>
            <p:cNvSpPr/>
            <p:nvPr/>
          </p:nvSpPr>
          <p:spPr>
            <a:xfrm>
              <a:off x="4108671" y="4202936"/>
              <a:ext cx="171366" cy="17136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4" name="直線單箭頭接點 13"/>
            <p:cNvCxnSpPr/>
            <p:nvPr/>
          </p:nvCxnSpPr>
          <p:spPr>
            <a:xfrm>
              <a:off x="2436981" y="3514068"/>
              <a:ext cx="0" cy="487226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單箭頭接點 14"/>
            <p:cNvCxnSpPr/>
            <p:nvPr/>
          </p:nvCxnSpPr>
          <p:spPr>
            <a:xfrm flipH="1">
              <a:off x="3967720" y="4657575"/>
              <a:ext cx="102828" cy="174612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單箭頭接點 15"/>
            <p:cNvCxnSpPr/>
            <p:nvPr/>
          </p:nvCxnSpPr>
          <p:spPr>
            <a:xfrm flipH="1">
              <a:off x="3881445" y="4815940"/>
              <a:ext cx="102828" cy="174612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8" name="直線接點 17"/>
          <p:cNvCxnSpPr/>
          <p:nvPr/>
        </p:nvCxnSpPr>
        <p:spPr>
          <a:xfrm>
            <a:off x="6477913" y="5374408"/>
            <a:ext cx="0" cy="727092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橢圓 18"/>
          <p:cNvSpPr/>
          <p:nvPr/>
        </p:nvSpPr>
        <p:spPr>
          <a:xfrm>
            <a:off x="6146876" y="5057885"/>
            <a:ext cx="633046" cy="633046"/>
          </a:xfrm>
          <a:prstGeom prst="ellipse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0" name="直線接點 19"/>
          <p:cNvCxnSpPr/>
          <p:nvPr/>
        </p:nvCxnSpPr>
        <p:spPr>
          <a:xfrm>
            <a:off x="4542661" y="4350590"/>
            <a:ext cx="0" cy="1762613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接點 20"/>
          <p:cNvCxnSpPr/>
          <p:nvPr/>
        </p:nvCxnSpPr>
        <p:spPr>
          <a:xfrm>
            <a:off x="2807793" y="4338888"/>
            <a:ext cx="0" cy="1762613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接點 21"/>
          <p:cNvCxnSpPr/>
          <p:nvPr/>
        </p:nvCxnSpPr>
        <p:spPr>
          <a:xfrm>
            <a:off x="1302267" y="3252668"/>
            <a:ext cx="0" cy="288006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2"/>
          <p:cNvCxnSpPr/>
          <p:nvPr/>
        </p:nvCxnSpPr>
        <p:spPr>
          <a:xfrm>
            <a:off x="1410326" y="6101501"/>
            <a:ext cx="676977" cy="0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手繪多邊形 5"/>
          <p:cNvSpPr/>
          <p:nvPr/>
        </p:nvSpPr>
        <p:spPr>
          <a:xfrm>
            <a:off x="600808" y="2197717"/>
            <a:ext cx="7914542" cy="4208267"/>
          </a:xfrm>
          <a:custGeom>
            <a:avLst/>
            <a:gdLst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4783016 w 7754816"/>
              <a:gd name="connsiteY3" fmla="*/ 3130062 h 4208267"/>
              <a:gd name="connsiteX4" fmla="*/ 5820508 w 7754816"/>
              <a:gd name="connsiteY4" fmla="*/ 26025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5732254 w 7754816"/>
              <a:gd name="connsiteY3" fmla="*/ 3511062 h 4208267"/>
              <a:gd name="connsiteX4" fmla="*/ 5820508 w 7754816"/>
              <a:gd name="connsiteY4" fmla="*/ 26025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941312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941312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941312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767202 w 7754816"/>
              <a:gd name="connsiteY2" fmla="*/ 2717243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767202 w 7754816"/>
              <a:gd name="connsiteY2" fmla="*/ 2717243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823199 w 7754816"/>
              <a:gd name="connsiteY2" fmla="*/ 2698193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54816" h="4208267">
                <a:moveTo>
                  <a:pt x="0" y="0"/>
                </a:moveTo>
                <a:cubicBezTo>
                  <a:pt x="218342" y="948104"/>
                  <a:pt x="677358" y="1776011"/>
                  <a:pt x="1314558" y="2225710"/>
                </a:cubicBezTo>
                <a:cubicBezTo>
                  <a:pt x="1951758" y="2675409"/>
                  <a:pt x="3073523" y="2701682"/>
                  <a:pt x="3823199" y="2698193"/>
                </a:cubicBezTo>
                <a:cubicBezTo>
                  <a:pt x="4572875" y="2694704"/>
                  <a:pt x="5321243" y="3501607"/>
                  <a:pt x="5732254" y="3511062"/>
                </a:cubicBezTo>
                <a:cubicBezTo>
                  <a:pt x="6143265" y="3520517"/>
                  <a:pt x="6133882" y="2941515"/>
                  <a:pt x="6289268" y="2754923"/>
                </a:cubicBezTo>
                <a:cubicBezTo>
                  <a:pt x="6444654" y="2568331"/>
                  <a:pt x="6452551" y="2185377"/>
                  <a:pt x="6664570" y="2391508"/>
                </a:cubicBezTo>
                <a:cubicBezTo>
                  <a:pt x="6876589" y="2597639"/>
                  <a:pt x="7379677" y="3698631"/>
                  <a:pt x="7561385" y="3991708"/>
                </a:cubicBezTo>
                <a:cubicBezTo>
                  <a:pt x="7743093" y="4284785"/>
                  <a:pt x="7748954" y="4217377"/>
                  <a:pt x="7754816" y="4149970"/>
                </a:cubicBezTo>
              </a:path>
            </a:pathLst>
          </a:custGeom>
          <a:noFill/>
          <a:ln w="635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橢圓 24"/>
          <p:cNvSpPr/>
          <p:nvPr/>
        </p:nvSpPr>
        <p:spPr>
          <a:xfrm>
            <a:off x="4226139" y="4260692"/>
            <a:ext cx="633046" cy="633046"/>
          </a:xfrm>
          <a:prstGeom prst="ellipse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6" name="直線單箭頭接點 25"/>
          <p:cNvCxnSpPr/>
          <p:nvPr/>
        </p:nvCxnSpPr>
        <p:spPr>
          <a:xfrm>
            <a:off x="411175" y="6243213"/>
            <a:ext cx="842802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單箭頭接點 26"/>
          <p:cNvCxnSpPr/>
          <p:nvPr/>
        </p:nvCxnSpPr>
        <p:spPr>
          <a:xfrm flipV="1">
            <a:off x="829407" y="2089571"/>
            <a:ext cx="0" cy="436280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字方塊 27"/>
          <p:cNvSpPr txBox="1"/>
          <p:nvPr/>
        </p:nvSpPr>
        <p:spPr>
          <a:xfrm>
            <a:off x="719109" y="2031061"/>
            <a:ext cx="968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Loss</a:t>
            </a:r>
            <a:endParaRPr lang="zh-TW" altLang="en-US" sz="2400" dirty="0"/>
          </a:p>
        </p:txBody>
      </p:sp>
      <p:sp>
        <p:nvSpPr>
          <p:cNvPr id="29" name="文字方塊 28"/>
          <p:cNvSpPr txBox="1"/>
          <p:nvPr/>
        </p:nvSpPr>
        <p:spPr>
          <a:xfrm>
            <a:off x="1944774" y="6314703"/>
            <a:ext cx="51957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The value of the parameter w</a:t>
            </a:r>
            <a:endParaRPr lang="zh-TW" altLang="en-US" sz="2400" dirty="0"/>
          </a:p>
        </p:txBody>
      </p:sp>
      <p:sp>
        <p:nvSpPr>
          <p:cNvPr id="30" name="文字方塊 29"/>
          <p:cNvSpPr txBox="1"/>
          <p:nvPr/>
        </p:nvSpPr>
        <p:spPr>
          <a:xfrm>
            <a:off x="2172329" y="2144145"/>
            <a:ext cx="2261840" cy="954107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Very slow at the </a:t>
            </a:r>
            <a:r>
              <a:rPr lang="en-US" altLang="zh-TW" sz="2800" b="1" dirty="0"/>
              <a:t>plateau</a:t>
            </a:r>
            <a:endParaRPr lang="zh-TW" altLang="en-US" sz="2800" dirty="0"/>
          </a:p>
        </p:txBody>
      </p:sp>
      <p:sp>
        <p:nvSpPr>
          <p:cNvPr id="31" name="文字方塊 30"/>
          <p:cNvSpPr txBox="1"/>
          <p:nvPr/>
        </p:nvSpPr>
        <p:spPr>
          <a:xfrm>
            <a:off x="5564734" y="4152961"/>
            <a:ext cx="3350240" cy="52322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800" dirty="0"/>
              <a:t>Stuck at local minima</a:t>
            </a:r>
            <a:endParaRPr lang="zh-TW" altLang="en-US" sz="2800" dirty="0"/>
          </a:p>
        </p:txBody>
      </p:sp>
      <p:sp>
        <p:nvSpPr>
          <p:cNvPr id="32" name="橢圓 31"/>
          <p:cNvSpPr/>
          <p:nvPr/>
        </p:nvSpPr>
        <p:spPr>
          <a:xfrm>
            <a:off x="1009470" y="2936145"/>
            <a:ext cx="633046" cy="633046"/>
          </a:xfrm>
          <a:prstGeom prst="ellipse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字方塊 32"/>
              <p:cNvSpPr txBox="1"/>
              <p:nvPr/>
            </p:nvSpPr>
            <p:spPr>
              <a:xfrm>
                <a:off x="6595509" y="5298470"/>
                <a:ext cx="1288691" cy="822469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zh-TW" alt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𝜕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r>
                        <a:rPr lang="zh-TW" alt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∕</m:t>
                      </m:r>
                      <m:r>
                        <a:rPr lang="zh-TW" alt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𝜕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zh-TW" alt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TW" altLang="en-US" sz="2400" baseline="-25000" dirty="0"/>
              </a:p>
            </p:txBody>
          </p:sp>
        </mc:Choice>
        <mc:Fallback xmlns="">
          <p:sp>
            <p:nvSpPr>
              <p:cNvPr id="33" name="文字方塊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5509" y="5298470"/>
                <a:ext cx="1288691" cy="82246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橢圓 33"/>
          <p:cNvSpPr/>
          <p:nvPr/>
        </p:nvSpPr>
        <p:spPr>
          <a:xfrm>
            <a:off x="2491270" y="4135495"/>
            <a:ext cx="633046" cy="633046"/>
          </a:xfrm>
          <a:prstGeom prst="ellipse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文字方塊 34"/>
          <p:cNvSpPr txBox="1"/>
          <p:nvPr/>
        </p:nvSpPr>
        <p:spPr>
          <a:xfrm>
            <a:off x="3694876" y="3035988"/>
            <a:ext cx="2054927" cy="954107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Stuck at saddle point</a:t>
            </a:r>
            <a:endParaRPr lang="zh-TW" altLang="en-US" sz="2800" dirty="0"/>
          </a:p>
        </p:txBody>
      </p:sp>
      <p:cxnSp>
        <p:nvCxnSpPr>
          <p:cNvPr id="36" name="直線單箭頭接點 35"/>
          <p:cNvCxnSpPr/>
          <p:nvPr/>
        </p:nvCxnSpPr>
        <p:spPr>
          <a:xfrm flipV="1">
            <a:off x="6599613" y="4715354"/>
            <a:ext cx="208151" cy="464084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單箭頭接點 36"/>
          <p:cNvCxnSpPr>
            <a:endCxn id="35" idx="2"/>
          </p:cNvCxnSpPr>
          <p:nvPr/>
        </p:nvCxnSpPr>
        <p:spPr>
          <a:xfrm flipV="1">
            <a:off x="4602995" y="3990095"/>
            <a:ext cx="119345" cy="347503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單箭頭接點 37"/>
          <p:cNvCxnSpPr>
            <a:endCxn id="30" idx="2"/>
          </p:cNvCxnSpPr>
          <p:nvPr/>
        </p:nvCxnSpPr>
        <p:spPr>
          <a:xfrm flipV="1">
            <a:off x="2960548" y="3098252"/>
            <a:ext cx="342701" cy="1027393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字方塊 38"/>
              <p:cNvSpPr txBox="1"/>
              <p:nvPr/>
            </p:nvSpPr>
            <p:spPr>
              <a:xfrm>
                <a:off x="4646290" y="5290734"/>
                <a:ext cx="1292685" cy="822469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zh-TW" alt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𝜕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r>
                        <a:rPr lang="zh-TW" alt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∕</m:t>
                      </m:r>
                      <m:r>
                        <a:rPr lang="zh-TW" alt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𝜕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zh-TW" alt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TW" altLang="en-US" sz="2400" baseline="-25000" dirty="0"/>
              </a:p>
            </p:txBody>
          </p:sp>
        </mc:Choice>
        <mc:Fallback xmlns="">
          <p:sp>
            <p:nvSpPr>
              <p:cNvPr id="39" name="文字方塊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6290" y="5290734"/>
                <a:ext cx="1292685" cy="82246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字方塊 39"/>
              <p:cNvSpPr txBox="1"/>
              <p:nvPr/>
            </p:nvSpPr>
            <p:spPr>
              <a:xfrm>
                <a:off x="2873504" y="5298345"/>
                <a:ext cx="1303192" cy="822469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zh-TW" alt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𝜕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r>
                        <a:rPr lang="zh-TW" alt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∕</m:t>
                      </m:r>
                      <m:r>
                        <a:rPr lang="zh-TW" alt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𝜕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zh-TW" alt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≈0</m:t>
                      </m:r>
                    </m:oMath>
                  </m:oMathPara>
                </a14:m>
                <a:endParaRPr lang="zh-TW" altLang="en-US" sz="2400" baseline="-25000" dirty="0"/>
              </a:p>
            </p:txBody>
          </p:sp>
        </mc:Choice>
        <mc:Fallback xmlns="">
          <p:sp>
            <p:nvSpPr>
              <p:cNvPr id="40" name="文字方塊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3504" y="5298345"/>
                <a:ext cx="1303192" cy="82246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橢圓 40"/>
          <p:cNvSpPr/>
          <p:nvPr/>
        </p:nvSpPr>
        <p:spPr>
          <a:xfrm>
            <a:off x="1194209" y="6135154"/>
            <a:ext cx="216117" cy="2161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橢圓 41"/>
          <p:cNvSpPr/>
          <p:nvPr/>
        </p:nvSpPr>
        <p:spPr>
          <a:xfrm>
            <a:off x="2706137" y="6129455"/>
            <a:ext cx="216117" cy="2161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" name="橢圓 42"/>
          <p:cNvSpPr/>
          <p:nvPr/>
        </p:nvSpPr>
        <p:spPr>
          <a:xfrm>
            <a:off x="4434603" y="6105007"/>
            <a:ext cx="216117" cy="2161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4" name="橢圓 43"/>
          <p:cNvSpPr/>
          <p:nvPr/>
        </p:nvSpPr>
        <p:spPr>
          <a:xfrm>
            <a:off x="6375848" y="6113203"/>
            <a:ext cx="216117" cy="2161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26804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5" grpId="0" animBg="1"/>
      <p:bldP spid="30" grpId="0" animBg="1"/>
      <p:bldP spid="31" grpId="0" animBg="1"/>
      <p:bldP spid="33" grpId="0" animBg="1"/>
      <p:bldP spid="34" grpId="0" animBg="1"/>
      <p:bldP spid="35" grpId="0" animBg="1"/>
      <p:bldP spid="39" grpId="0" animBg="1"/>
      <p:bldP spid="40" grpId="0" animBg="1"/>
      <p:bldP spid="42" grpId="0" animBg="1"/>
      <p:bldP spid="43" grpId="0" animBg="1"/>
      <p:bldP spid="44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Step 3: Gradient Descent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dirty="0"/>
                  <a:t>Formulation of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US" altLang="zh-TW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𝑤</m:t>
                        </m:r>
                      </m:den>
                    </m:f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/>
                  <a:t>and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US" altLang="zh-TW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den>
                    </m:f>
                  </m:oMath>
                </a14:m>
                <a:endParaRPr lang="zh-TW" altLang="en-US" dirty="0"/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91" t="-224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矩形 3"/>
              <p:cNvSpPr/>
              <p:nvPr/>
            </p:nvSpPr>
            <p:spPr>
              <a:xfrm>
                <a:off x="1839932" y="2561457"/>
                <a:ext cx="4505464" cy="95590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altLang="zh-TW" sz="20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400" i="1">
                              <a:latin typeface="Cambria Math"/>
                            </a:rPr>
                            <m:t>7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TW" sz="2000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altLang="zh-TW" sz="2000" b="0" i="1" smtClean="0">
                              <a:latin typeface="Cambria Math"/>
                            </a:rPr>
                            <m:t>𝑖</m:t>
                          </m:r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000" b="0" i="1" smtClean="0">
                              <a:latin typeface="Cambria Math"/>
                            </a:rPr>
                            <m:t>7</m:t>
                          </m:r>
                        </m:sup>
                        <m:e>
                          <m:sSup>
                            <m:sSupPr>
                              <m:ctrlPr>
                                <a:rPr lang="en-US" altLang="zh-TW" sz="2000" i="1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TW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TW" sz="2000" i="1"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altLang="zh-TW" sz="2000" i="1">
                                              <a:latin typeface="Cambria Math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zh-TW" sz="20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en-US" altLang="zh-TW" sz="2000" b="0" i="1" smtClean="0">
                                          <a:latin typeface="Cambria Math"/>
                                        </a:rPr>
                                        <m:t>(</m:t>
                                      </m:r>
                                      <m:r>
                                        <a:rPr lang="en-US" altLang="zh-TW" sz="2000" b="0" i="1" smtClean="0">
                                          <a:latin typeface="Cambria Math"/>
                                        </a:rPr>
                                        <m:t>𝑖</m:t>
                                      </m:r>
                                      <m:r>
                                        <a:rPr lang="en-US" altLang="zh-TW" sz="2000" b="0" i="1" smtClean="0">
                                          <a:latin typeface="Cambria Math"/>
                                        </a:rPr>
                                        <m:t>)</m:t>
                                      </m:r>
                                    </m:sup>
                                  </m:sSup>
                                  <m:r>
                                    <a:rPr lang="en-US" altLang="zh-TW" sz="20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d>
                                    <m:dPr>
                                      <m:ctrlPr>
                                        <a:rPr lang="en-US" altLang="zh-TW" sz="2000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2000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  <m:r>
                                        <a:rPr lang="en-US" altLang="zh-TW" sz="20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altLang="zh-TW" sz="2000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  <m:r>
                                        <a:rPr lang="en-US" altLang="zh-TW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∙</m:t>
                                      </m:r>
                                      <m:sSubSup>
                                        <m:sSubSupPr>
                                          <m:ctrlPr>
                                            <a:rPr lang="en-US" altLang="zh-TW" sz="2000" i="1">
                                              <a:latin typeface="Cambria Math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TW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𝑐𝑝</m:t>
                                          </m:r>
                                        </m:sub>
                                        <m:sup>
                                          <m:r>
                                            <a:rPr lang="en-US" altLang="zh-TW" sz="2000" b="0" i="1" smtClean="0">
                                              <a:latin typeface="Cambria Math"/>
                                              <a:ea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US" altLang="zh-TW" sz="2000" b="0" i="1" smtClean="0">
                                              <a:latin typeface="Cambria Math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altLang="zh-TW" sz="2000" b="0" i="1" smtClean="0">
                                              <a:latin typeface="Cambria Math"/>
                                              <a:ea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bSup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9932" y="2561457"/>
                <a:ext cx="4505464" cy="955903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1808321" y="4057288"/>
                <a:ext cx="1106329" cy="7945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40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=?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8321" y="4057288"/>
                <a:ext cx="1106329" cy="79457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1839932" y="5439917"/>
                <a:ext cx="1043106" cy="7945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40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=?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9932" y="5439917"/>
                <a:ext cx="1043106" cy="79457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矩形 8"/>
              <p:cNvSpPr/>
              <p:nvPr/>
            </p:nvSpPr>
            <p:spPr>
              <a:xfrm>
                <a:off x="2741781" y="3887984"/>
                <a:ext cx="5097485" cy="112851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40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400" i="1">
                              <a:latin typeface="Cambria Math"/>
                            </a:rPr>
                            <m:t>7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TW" sz="2400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altLang="zh-CN" sz="2400" b="0" i="1" smtClean="0">
                              <a:latin typeface="Cambria Math"/>
                            </a:rPr>
                            <m:t>𝑖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b="0" i="1" smtClean="0">
                              <a:latin typeface="Cambria Math"/>
                            </a:rPr>
                            <m:t>7</m:t>
                          </m:r>
                        </m:sup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zh-TW" sz="2400" i="1">
                                          <a:latin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altLang="zh-TW" sz="2400" b="0" i="1" smtClean="0">
                                      <a:latin typeface="Cambria Math"/>
                                    </a:rPr>
                                    <m:t>(</m:t>
                                  </m:r>
                                  <m:r>
                                    <a:rPr lang="en-US" altLang="zh-TW" sz="2400" b="0" i="1" smtClean="0">
                                      <a:latin typeface="Cambria Math"/>
                                    </a:rPr>
                                    <m:t>𝑖</m:t>
                                  </m:r>
                                  <m:r>
                                    <a:rPr lang="en-US" altLang="zh-TW" sz="2400" b="0" i="1" smtClean="0">
                                      <a:latin typeface="Cambria Math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sSubSup>
                                    <m:sSubSupPr>
                                      <m:ctrlPr>
                                        <a:rPr lang="en-US" altLang="zh-TW" sz="2400" i="1">
                                          <a:latin typeface="Cambria Math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𝑐𝑝</m:t>
                                      </m:r>
                                    </m:sub>
                                    <m:sup>
                                      <m:r>
                                        <a:rPr lang="en-US" altLang="zh-TW" sz="2400" b="0" i="1" smtClean="0">
                                          <a:latin typeface="Cambria Math"/>
                                          <a:ea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altLang="zh-TW" sz="2400" b="0" i="1" smtClean="0">
                                          <a:latin typeface="Cambria Math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altLang="zh-TW" sz="2400" b="0" i="1" smtClean="0">
                                          <a:latin typeface="Cambria Math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</m:d>
                          <m:d>
                            <m:dPr>
                              <m:ctrlPr>
                                <a:rPr lang="en-US" altLang="zh-TW" sz="240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altLang="zh-TW" sz="2400" i="1"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𝑐𝑝</m:t>
                                  </m:r>
                                </m:sub>
                                <m:sup>
                                  <m:r>
                                    <a:rPr lang="en-US" altLang="zh-TW" sz="2400" b="0" i="1" smtClean="0"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TW" sz="2400" b="0" i="1" smtClean="0"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TW" sz="2400" b="0" i="1" smtClean="0"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bSup>
                            </m:e>
                          </m:d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1781" y="3887984"/>
                <a:ext cx="5097485" cy="1128514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橢圓 4"/>
          <p:cNvSpPr/>
          <p:nvPr/>
        </p:nvSpPr>
        <p:spPr>
          <a:xfrm>
            <a:off x="6012160" y="2708920"/>
            <a:ext cx="402799" cy="33524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手繪多邊形: 圖案 5"/>
          <p:cNvSpPr/>
          <p:nvPr/>
        </p:nvSpPr>
        <p:spPr>
          <a:xfrm>
            <a:off x="3635896" y="2564904"/>
            <a:ext cx="2621280" cy="341258"/>
          </a:xfrm>
          <a:custGeom>
            <a:avLst/>
            <a:gdLst>
              <a:gd name="connsiteX0" fmla="*/ 2621280 w 2621280"/>
              <a:gd name="connsiteY0" fmla="*/ 158378 h 341258"/>
              <a:gd name="connsiteX1" fmla="*/ 1767840 w 2621280"/>
              <a:gd name="connsiteY1" fmla="*/ 5978 h 341258"/>
              <a:gd name="connsiteX2" fmla="*/ 0 w 2621280"/>
              <a:gd name="connsiteY2" fmla="*/ 341258 h 341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21280" h="341258">
                <a:moveTo>
                  <a:pt x="2621280" y="158378"/>
                </a:moveTo>
                <a:cubicBezTo>
                  <a:pt x="2413000" y="66938"/>
                  <a:pt x="2204720" y="-24502"/>
                  <a:pt x="1767840" y="5978"/>
                </a:cubicBezTo>
                <a:cubicBezTo>
                  <a:pt x="1330960" y="36458"/>
                  <a:pt x="665480" y="188858"/>
                  <a:pt x="0" y="341258"/>
                </a:cubicBezTo>
              </a:path>
            </a:pathLst>
          </a:custGeom>
          <a:noFill/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6732240" y="3971577"/>
            <a:ext cx="1158973" cy="9613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4" name="直線接點 13"/>
          <p:cNvCxnSpPr/>
          <p:nvPr/>
        </p:nvCxnSpPr>
        <p:spPr>
          <a:xfrm>
            <a:off x="5288280" y="3383280"/>
            <a:ext cx="102108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5533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  <p:bldP spid="5" grpId="0" animBg="1"/>
      <p:bldP spid="6" grpId="0" animBg="1"/>
      <p:bldP spid="12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Step 3: Gradient Descent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dirty="0"/>
                  <a:t>Formulation of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US" altLang="zh-TW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𝑤</m:t>
                        </m:r>
                      </m:den>
                    </m:f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/>
                  <a:t>and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US" altLang="zh-TW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den>
                    </m:f>
                  </m:oMath>
                </a14:m>
                <a:endParaRPr lang="zh-TW" altLang="en-US" dirty="0"/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91" t="-224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矩形 3"/>
              <p:cNvSpPr/>
              <p:nvPr/>
            </p:nvSpPr>
            <p:spPr>
              <a:xfrm>
                <a:off x="1839932" y="2561457"/>
                <a:ext cx="4492768" cy="9575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altLang="zh-TW" sz="20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400" b="0" i="1" smtClean="0">
                              <a:latin typeface="Cambria Math"/>
                            </a:rPr>
                            <m:t>7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TW" sz="2000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altLang="zh-TW" sz="2000" i="1">
                              <a:latin typeface="Cambria Math"/>
                            </a:rPr>
                            <m:t>𝑖</m:t>
                          </m:r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000" i="1">
                              <a:latin typeface="Cambria Math"/>
                            </a:rPr>
                            <m:t>7</m:t>
                          </m:r>
                        </m:sup>
                        <m:e>
                          <m:sSup>
                            <m:sSupPr>
                              <m:ctrlPr>
                                <a:rPr lang="en-US" altLang="zh-TW" sz="2000" i="1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TW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TW" sz="2000" i="1"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altLang="zh-TW" sz="2000" i="1">
                                              <a:latin typeface="Cambria Math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zh-TW" sz="20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en-US" altLang="zh-TW" sz="2000" i="1">
                                          <a:latin typeface="Cambria Math"/>
                                        </a:rPr>
                                        <m:t>(</m:t>
                                      </m:r>
                                      <m:r>
                                        <a:rPr lang="en-US" altLang="zh-TW" sz="2000" i="1">
                                          <a:latin typeface="Cambria Math"/>
                                        </a:rPr>
                                        <m:t>𝑖</m:t>
                                      </m:r>
                                      <m:r>
                                        <a:rPr lang="en-US" altLang="zh-TW" sz="2000" i="1">
                                          <a:latin typeface="Cambria Math"/>
                                        </a:rPr>
                                        <m:t>)</m:t>
                                      </m:r>
                                    </m:sup>
                                  </m:sSup>
                                  <m:r>
                                    <a:rPr lang="en-US" altLang="zh-TW" sz="20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d>
                                    <m:dPr>
                                      <m:ctrlPr>
                                        <a:rPr lang="en-US" altLang="zh-TW" sz="2000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2000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  <m:r>
                                        <a:rPr lang="en-US" altLang="zh-TW" sz="20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altLang="zh-TW" sz="2000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  <m:r>
                                        <a:rPr lang="en-US" altLang="zh-TW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∙</m:t>
                                      </m:r>
                                      <m:sSubSup>
                                        <m:sSubSupPr>
                                          <m:ctrlPr>
                                            <a:rPr lang="en-US" altLang="zh-TW" sz="2000" i="1">
                                              <a:latin typeface="Cambria Math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TW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𝑐𝑝</m:t>
                                          </m:r>
                                        </m:sub>
                                        <m:sup>
                                          <m:r>
                                            <a:rPr lang="en-US" altLang="zh-TW" sz="2000" i="1">
                                              <a:latin typeface="Cambria Math"/>
                                              <a:ea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US" altLang="zh-TW" sz="2000" i="1">
                                              <a:latin typeface="Cambria Math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altLang="zh-TW" sz="2000" i="1">
                                              <a:latin typeface="Cambria Math"/>
                                              <a:ea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bSup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9932" y="2561457"/>
                <a:ext cx="4492768" cy="95757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1808321" y="4057288"/>
                <a:ext cx="1106329" cy="7945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40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=?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8321" y="4057288"/>
                <a:ext cx="1106329" cy="79457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1839932" y="5439917"/>
                <a:ext cx="1043106" cy="7945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40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=?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9932" y="5439917"/>
                <a:ext cx="1043106" cy="79457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矩形 8"/>
              <p:cNvSpPr/>
              <p:nvPr/>
            </p:nvSpPr>
            <p:spPr>
              <a:xfrm>
                <a:off x="2741781" y="3887984"/>
                <a:ext cx="5063117" cy="112851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40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400" i="1">
                              <a:latin typeface="Cambria Math"/>
                            </a:rPr>
                            <m:t>7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TW" sz="2400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altLang="zh-TW" sz="2400" b="0" i="1" smtClean="0">
                              <a:latin typeface="Cambria Math"/>
                            </a:rPr>
                            <m:t>𝑖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400" i="1" smtClean="0">
                              <a:latin typeface="Cambria Math"/>
                            </a:rPr>
                            <m:t>7</m:t>
                          </m:r>
                        </m:sup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zh-TW" sz="2400" i="1">
                                          <a:latin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altLang="zh-CN" sz="2400" i="1" smtClean="0">
                                      <a:latin typeface="Cambria Math"/>
                                    </a:rPr>
                                    <m:t>(</m:t>
                                  </m:r>
                                  <m:r>
                                    <a:rPr lang="en-US" altLang="zh-CN" sz="2400" b="0" i="1" smtClean="0">
                                      <a:latin typeface="Cambria Math"/>
                                    </a:rPr>
                                    <m:t>𝑖</m:t>
                                  </m:r>
                                  <m:r>
                                    <a:rPr lang="en-US" altLang="zh-CN" sz="2400" b="0" i="1" smtClean="0">
                                      <a:latin typeface="Cambria Math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sSubSup>
                                    <m:sSubSupPr>
                                      <m:ctrlPr>
                                        <a:rPr lang="en-US" altLang="zh-TW" sz="2400" i="1">
                                          <a:latin typeface="Cambria Math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𝑐𝑝</m:t>
                                      </m:r>
                                    </m:sub>
                                    <m:sup>
                                      <m:r>
                                        <a:rPr lang="en-US" altLang="zh-TW" sz="2400" b="0" i="1" smtClean="0">
                                          <a:latin typeface="Cambria Math"/>
                                          <a:ea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altLang="zh-TW" sz="2400" b="0" i="1" smtClean="0">
                                          <a:latin typeface="Cambria Math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altLang="zh-TW" sz="2400" b="0" i="1" smtClean="0">
                                          <a:latin typeface="Cambria Math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</m:d>
                          <m:d>
                            <m:dPr>
                              <m:ctrlPr>
                                <a:rPr lang="en-US" altLang="zh-TW" sz="240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altLang="zh-TW" sz="2400" i="1"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𝑐𝑝</m:t>
                                  </m:r>
                                </m:sub>
                                <m:sup>
                                  <m:r>
                                    <a:rPr lang="en-US" altLang="zh-TW" sz="2400" b="0" i="1" smtClean="0"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TW" sz="2400" b="0" i="1" smtClean="0"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TW" sz="2400" b="0" i="1" smtClean="0"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bSup>
                            </m:e>
                          </m:d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1781" y="3887984"/>
                <a:ext cx="5063117" cy="1128514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矩形 9"/>
              <p:cNvSpPr/>
              <p:nvPr/>
            </p:nvSpPr>
            <p:spPr>
              <a:xfrm>
                <a:off x="2741781" y="5317943"/>
                <a:ext cx="4755854" cy="112851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4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400" i="1">
                              <a:latin typeface="Cambria Math"/>
                            </a:rPr>
                            <m:t>7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TW" sz="2400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altLang="zh-TW" sz="2400" b="0" i="1" smtClean="0">
                              <a:latin typeface="Cambria Math"/>
                            </a:rPr>
                            <m:t>𝑖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400" i="1" smtClean="0">
                              <a:latin typeface="Cambria Math"/>
                            </a:rPr>
                            <m:t>7</m:t>
                          </m:r>
                        </m:sup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zh-TW" sz="2400" i="1">
                                          <a:latin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altLang="zh-TW" sz="2400" b="0" i="1" smtClean="0">
                                      <a:latin typeface="Cambria Math"/>
                                    </a:rPr>
                                    <m:t>(</m:t>
                                  </m:r>
                                  <m:r>
                                    <a:rPr lang="en-US" altLang="zh-TW" sz="2400" b="0" i="1" smtClean="0">
                                      <a:latin typeface="Cambria Math"/>
                                    </a:rPr>
                                    <m:t>𝑖</m:t>
                                  </m:r>
                                  <m:r>
                                    <a:rPr lang="en-US" altLang="zh-TW" sz="2400" b="0" i="1" smtClean="0">
                                      <a:latin typeface="Cambria Math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sSubSup>
                                    <m:sSubSupPr>
                                      <m:ctrlPr>
                                        <a:rPr lang="en-US" altLang="zh-TW" sz="2400" i="1">
                                          <a:latin typeface="Cambria Math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𝑐𝑝</m:t>
                                      </m:r>
                                    </m:sub>
                                    <m:sup>
                                      <m:r>
                                        <a:rPr lang="en-US" altLang="zh-TW" sz="2400" b="0" i="1" smtClean="0">
                                          <a:latin typeface="Cambria Math"/>
                                          <a:ea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altLang="zh-TW" sz="2400" b="0" i="1" smtClean="0">
                                          <a:latin typeface="Cambria Math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altLang="zh-TW" sz="2400" b="0" i="1" smtClean="0">
                                          <a:latin typeface="Cambria Math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</m:d>
                          <m:d>
                            <m:dPr>
                              <m:ctrlPr>
                                <a:rPr lang="en-US" altLang="zh-TW" sz="240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1781" y="5317943"/>
                <a:ext cx="4755854" cy="1128514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橢圓 10"/>
          <p:cNvSpPr/>
          <p:nvPr/>
        </p:nvSpPr>
        <p:spPr>
          <a:xfrm>
            <a:off x="6012160" y="2708920"/>
            <a:ext cx="402799" cy="33524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手繪多邊形: 圖案 11"/>
          <p:cNvSpPr/>
          <p:nvPr/>
        </p:nvSpPr>
        <p:spPr>
          <a:xfrm>
            <a:off x="3635896" y="2564904"/>
            <a:ext cx="2621280" cy="341258"/>
          </a:xfrm>
          <a:custGeom>
            <a:avLst/>
            <a:gdLst>
              <a:gd name="connsiteX0" fmla="*/ 2621280 w 2621280"/>
              <a:gd name="connsiteY0" fmla="*/ 158378 h 341258"/>
              <a:gd name="connsiteX1" fmla="*/ 1767840 w 2621280"/>
              <a:gd name="connsiteY1" fmla="*/ 5978 h 341258"/>
              <a:gd name="connsiteX2" fmla="*/ 0 w 2621280"/>
              <a:gd name="connsiteY2" fmla="*/ 341258 h 341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21280" h="341258">
                <a:moveTo>
                  <a:pt x="2621280" y="158378"/>
                </a:moveTo>
                <a:cubicBezTo>
                  <a:pt x="2413000" y="66938"/>
                  <a:pt x="2204720" y="-24502"/>
                  <a:pt x="1767840" y="5978"/>
                </a:cubicBezTo>
                <a:cubicBezTo>
                  <a:pt x="1330960" y="36458"/>
                  <a:pt x="665480" y="188858"/>
                  <a:pt x="0" y="341258"/>
                </a:cubicBezTo>
              </a:path>
            </a:pathLst>
          </a:custGeom>
          <a:noFill/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3" name="直線接點 12"/>
          <p:cNvCxnSpPr/>
          <p:nvPr/>
        </p:nvCxnSpPr>
        <p:spPr>
          <a:xfrm>
            <a:off x="4267200" y="3398520"/>
            <a:ext cx="3048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6509371" y="5560540"/>
            <a:ext cx="1158973" cy="9613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43016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 animBg="1"/>
      <p:bldP spid="12" grpId="0" animBg="1"/>
      <p:bldP spid="14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331640" y="2222940"/>
            <a:ext cx="1872208" cy="461665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solidFill>
                  <a:srgbClr val="FFFF00"/>
                </a:solidFill>
              </a:rPr>
              <a:t>Training Data</a:t>
            </a:r>
            <a:endParaRPr lang="zh-CN" altLang="en-US" sz="2400" b="1" dirty="0">
              <a:solidFill>
                <a:srgbClr val="FFFF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005799" y="2215804"/>
            <a:ext cx="1884750" cy="46166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solidFill>
                  <a:srgbClr val="FF0000"/>
                </a:solidFill>
              </a:rPr>
              <a:t>Testing Data</a:t>
            </a:r>
            <a:endParaRPr lang="zh-CN" altLang="en-US" sz="2400" b="1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323147" y="476672"/>
            <a:ext cx="50773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 smtClean="0"/>
              <a:t>f(</a:t>
            </a:r>
            <a:r>
              <a:rPr lang="en-US" altLang="zh-CN" sz="4000" b="1" dirty="0" err="1" smtClean="0"/>
              <a:t>x</a:t>
            </a:r>
            <a:r>
              <a:rPr lang="en-US" altLang="zh-CN" sz="4000" b="1" baseline="-25000" dirty="0" err="1"/>
              <a:t>TV</a:t>
            </a:r>
            <a:r>
              <a:rPr lang="en-US" altLang="zh-CN" sz="4000" b="1" dirty="0" smtClean="0"/>
              <a:t>, </a:t>
            </a:r>
            <a:r>
              <a:rPr lang="en-US" altLang="zh-CN" sz="4000" b="1" dirty="0" err="1" smtClean="0"/>
              <a:t>x</a:t>
            </a:r>
            <a:r>
              <a:rPr lang="en-US" altLang="zh-CN" sz="4000" b="1" baseline="-25000" dirty="0" err="1" smtClean="0"/>
              <a:t>Radio</a:t>
            </a:r>
            <a:r>
              <a:rPr lang="en-US" altLang="zh-CN" sz="4000" b="1" dirty="0" smtClean="0"/>
              <a:t>, </a:t>
            </a:r>
            <a:r>
              <a:rPr lang="en-US" altLang="zh-CN" sz="4000" b="1" dirty="0" err="1" smtClean="0"/>
              <a:t>x</a:t>
            </a:r>
            <a:r>
              <a:rPr lang="en-US" altLang="zh-CN" sz="4000" b="1" baseline="-25000" dirty="0" err="1"/>
              <a:t>Newspaer</a:t>
            </a:r>
            <a:r>
              <a:rPr lang="en-US" altLang="zh-CN" sz="4000" b="1" dirty="0" smtClean="0"/>
              <a:t>)=y</a:t>
            </a:r>
            <a:endParaRPr lang="zh-CN" altLang="en-US" sz="4000" b="1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780928"/>
            <a:ext cx="4310428" cy="2269989"/>
          </a:xfrm>
          <a:prstGeom prst="rect">
            <a:avLst/>
          </a:prstGeom>
          <a:noFill/>
          <a:ln w="28575">
            <a:solidFill>
              <a:srgbClr val="00206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8018" y="2780928"/>
            <a:ext cx="4280312" cy="2269989"/>
          </a:xfrm>
          <a:prstGeom prst="rect">
            <a:avLst/>
          </a:prstGeom>
          <a:noFill/>
          <a:ln w="28575">
            <a:solidFill>
              <a:srgbClr val="00B05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283968" y="5517232"/>
            <a:ext cx="46085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u="sng" dirty="0" smtClean="0">
                <a:solidFill>
                  <a:srgbClr val="0070C0"/>
                </a:solidFill>
              </a:rPr>
              <a:t>multi_variable_linear_regression.py</a:t>
            </a:r>
          </a:p>
          <a:p>
            <a:r>
              <a:rPr lang="en-US" altLang="zh-CN" u="sng" dirty="0" smtClean="0">
                <a:solidFill>
                  <a:srgbClr val="0070C0"/>
                </a:solidFill>
              </a:rPr>
              <a:t>multi_variable_matmul_linear_regression.py</a:t>
            </a:r>
          </a:p>
          <a:p>
            <a:r>
              <a:rPr lang="en-US" altLang="zh-CN" u="sng" dirty="0" smtClean="0">
                <a:solidFill>
                  <a:srgbClr val="0070C0"/>
                </a:solidFill>
              </a:rPr>
              <a:t>file_input_linear_regression.py</a:t>
            </a:r>
          </a:p>
          <a:p>
            <a:r>
              <a:rPr lang="en-US" altLang="zh-CN" u="sng" dirty="0" smtClean="0">
                <a:solidFill>
                  <a:srgbClr val="0070C0"/>
                </a:solidFill>
              </a:rPr>
              <a:t>tf_reader_linear_regression.py</a:t>
            </a:r>
            <a:endParaRPr lang="zh-CN" altLang="en-US" u="sng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6634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331640" y="2222940"/>
            <a:ext cx="1872208" cy="461665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solidFill>
                  <a:srgbClr val="FFFF00"/>
                </a:solidFill>
              </a:rPr>
              <a:t>Training Data</a:t>
            </a:r>
            <a:endParaRPr lang="zh-CN" altLang="en-US" sz="2400" b="1" dirty="0">
              <a:solidFill>
                <a:srgbClr val="FFFF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005799" y="2215804"/>
            <a:ext cx="1884750" cy="46166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solidFill>
                  <a:srgbClr val="FF0000"/>
                </a:solidFill>
              </a:rPr>
              <a:t>Testing Data</a:t>
            </a:r>
            <a:endParaRPr lang="zh-CN" altLang="en-US" sz="2400" b="1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232155" y="476672"/>
            <a:ext cx="59212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/>
              <a:t>Simplified Model: f(</a:t>
            </a:r>
            <a:r>
              <a:rPr lang="en-US" altLang="zh-CN" sz="4000" b="1" dirty="0" err="1"/>
              <a:t>x</a:t>
            </a:r>
            <a:r>
              <a:rPr lang="en-US" altLang="zh-CN" sz="4000" b="1" baseline="-25000" dirty="0" err="1"/>
              <a:t>TV</a:t>
            </a:r>
            <a:r>
              <a:rPr lang="en-US" altLang="zh-CN" sz="4000" b="1" dirty="0"/>
              <a:t>)=y</a:t>
            </a:r>
            <a:endParaRPr lang="zh-CN" altLang="en-US" sz="4000" b="1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780928"/>
            <a:ext cx="4310428" cy="2269989"/>
          </a:xfrm>
          <a:prstGeom prst="rect">
            <a:avLst/>
          </a:prstGeom>
          <a:noFill/>
          <a:ln w="28575">
            <a:solidFill>
              <a:srgbClr val="00206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8018" y="2780928"/>
            <a:ext cx="4280312" cy="2269989"/>
          </a:xfrm>
          <a:prstGeom prst="rect">
            <a:avLst/>
          </a:prstGeom>
          <a:noFill/>
          <a:ln w="28575">
            <a:solidFill>
              <a:srgbClr val="00B05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矩形 9"/>
          <p:cNvSpPr/>
          <p:nvPr/>
        </p:nvSpPr>
        <p:spPr>
          <a:xfrm>
            <a:off x="899592" y="2781998"/>
            <a:ext cx="720080" cy="22689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5487322" y="2780928"/>
            <a:ext cx="648072" cy="22689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2208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435" y="2198681"/>
            <a:ext cx="5868863" cy="44725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標題 1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pPr algn="l"/>
                <a:r>
                  <a:rPr lang="en-US" altLang="zh-TW" dirty="0" smtClean="0"/>
                  <a:t>Model 1: </a:t>
                </a:r>
                <a:r>
                  <a:rPr lang="en-US" altLang="zh-TW" dirty="0"/>
                  <a:t>y = b + </a:t>
                </a:r>
                <a:r>
                  <a:rPr lang="en-US" altLang="zh-TW" dirty="0" smtClean="0"/>
                  <a:t>w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altLang="zh-TW" dirty="0"/>
                  <a:t> </a:t>
                </a:r>
                <a:r>
                  <a:rPr lang="en-US" altLang="zh-TW" dirty="0" smtClean="0"/>
                  <a:t>x</a:t>
                </a:r>
                <a:r>
                  <a:rPr lang="en-US" altLang="zh-CN" baseline="-25000" dirty="0" smtClean="0"/>
                  <a:t>TV</a:t>
                </a:r>
                <a:endParaRPr lang="zh-TW" altLang="en-US" dirty="0"/>
              </a:p>
            </p:txBody>
          </p:sp>
        </mc:Choice>
        <mc:Fallback>
          <p:sp>
            <p:nvSpPr>
              <p:cNvPr id="2" name="標題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1">
                <a:blip r:embed="rId4"/>
                <a:stretch>
                  <a:fillRect l="-2963" b="-85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字方塊 4"/>
          <p:cNvSpPr txBox="1"/>
          <p:nvPr/>
        </p:nvSpPr>
        <p:spPr>
          <a:xfrm>
            <a:off x="461609" y="2823068"/>
            <a:ext cx="22480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 smtClean="0"/>
              <a:t>b=</a:t>
            </a:r>
            <a:r>
              <a:rPr lang="en-US" altLang="zh-CN" sz="2800" dirty="0" smtClean="0"/>
              <a:t>7.83</a:t>
            </a:r>
            <a:endParaRPr lang="zh-TW" altLang="en-US" sz="2800" dirty="0"/>
          </a:p>
        </p:txBody>
      </p:sp>
      <p:sp>
        <p:nvSpPr>
          <p:cNvPr id="6" name="文字方塊 5"/>
          <p:cNvSpPr txBox="1"/>
          <p:nvPr/>
        </p:nvSpPr>
        <p:spPr>
          <a:xfrm>
            <a:off x="443772" y="3402083"/>
            <a:ext cx="18239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 smtClean="0"/>
              <a:t>w </a:t>
            </a:r>
            <a:r>
              <a:rPr lang="en-US" altLang="zh-TW" sz="2800" dirty="0"/>
              <a:t>= </a:t>
            </a:r>
            <a:r>
              <a:rPr lang="en-US" altLang="zh-CN" sz="2800" dirty="0" smtClean="0"/>
              <a:t>0.054</a:t>
            </a:r>
            <a:endParaRPr lang="zh-TW" altLang="en-US" sz="2800" dirty="0"/>
          </a:p>
        </p:txBody>
      </p:sp>
      <p:sp>
        <p:nvSpPr>
          <p:cNvPr id="7" name="文字方塊 6"/>
          <p:cNvSpPr txBox="1"/>
          <p:nvPr/>
        </p:nvSpPr>
        <p:spPr>
          <a:xfrm>
            <a:off x="384857" y="3944064"/>
            <a:ext cx="23248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Average Error on Training Data </a:t>
            </a:r>
          </a:p>
        </p:txBody>
      </p:sp>
      <p:sp>
        <p:nvSpPr>
          <p:cNvPr id="9" name="文字方塊 8"/>
          <p:cNvSpPr txBox="1"/>
          <p:nvPr/>
        </p:nvSpPr>
        <p:spPr>
          <a:xfrm>
            <a:off x="4572000" y="1931989"/>
            <a:ext cx="29260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Training Data</a:t>
            </a:r>
            <a:endParaRPr lang="zh-TW" altLang="en-US" sz="2400" dirty="0"/>
          </a:p>
        </p:txBody>
      </p:sp>
      <p:sp>
        <p:nvSpPr>
          <p:cNvPr id="17" name="矩形 16"/>
          <p:cNvSpPr/>
          <p:nvPr/>
        </p:nvSpPr>
        <p:spPr>
          <a:xfrm>
            <a:off x="2060604" y="5239882"/>
            <a:ext cx="117532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/>
              <a:t>= </a:t>
            </a:r>
            <a:r>
              <a:rPr lang="en-US" altLang="zh-TW" sz="2400" dirty="0" smtClean="0"/>
              <a:t>4.843 </a:t>
            </a:r>
            <a:endParaRPr lang="zh-TW" altLang="en-US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矩形 17"/>
              <p:cNvSpPr/>
              <p:nvPr/>
            </p:nvSpPr>
            <p:spPr>
              <a:xfrm>
                <a:off x="384857" y="4852630"/>
                <a:ext cx="1702517" cy="112851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400" b="0" i="1" smtClean="0">
                              <a:latin typeface="Cambria Math"/>
                            </a:rPr>
                            <m:t>7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TW" sz="2400" b="0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altLang="zh-CN" sz="2400" b="0" i="1" smtClean="0">
                              <a:latin typeface="Cambria Math"/>
                            </a:rPr>
                            <m:t>𝑖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/>
                            </a:rPr>
                            <m:t>7</m:t>
                          </m:r>
                        </m:sup>
                        <m:e>
                          <m:sSup>
                            <m:sSupPr>
                              <m:ctrlPr>
                                <a:rPr lang="en-US" altLang="zh-TW" sz="2400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TW" sz="2400" b="0" i="1" smtClean="0">
                                  <a:latin typeface="Cambria Math"/>
                                </a:rPr>
                                <m:t>(</m:t>
                              </m:r>
                              <m:r>
                                <a:rPr lang="en-US" altLang="zh-TW" sz="2400" b="0" i="1" smtClean="0"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US" altLang="zh-TW" sz="2400" b="0" i="1" smtClean="0">
                                  <a:latin typeface="Cambria Math"/>
                                </a:rPr>
                                <m:t>)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18" name="矩形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857" y="4852630"/>
                <a:ext cx="1702517" cy="1128514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7" y="6237312"/>
            <a:ext cx="1631983" cy="2781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1854" y="3429000"/>
            <a:ext cx="331434" cy="15121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" name="文字方塊 9"/>
              <p:cNvSpPr txBox="1"/>
              <p:nvPr/>
            </p:nvSpPr>
            <p:spPr>
              <a:xfrm>
                <a:off x="6805880" y="4667964"/>
                <a:ext cx="566245" cy="3846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/>
                            </a:rPr>
                            <m:t>(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TW" sz="2400" b="0" i="1" smtClean="0">
                              <a:latin typeface="Cambria Math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5880" y="4667964"/>
                <a:ext cx="566245" cy="384657"/>
              </a:xfrm>
              <a:prstGeom prst="rect">
                <a:avLst/>
              </a:prstGeom>
              <a:blipFill rotWithShape="1">
                <a:blip r:embed="rId8"/>
                <a:stretch>
                  <a:fillRect l="-6452" t="-4762" r="-1075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直線接點 12"/>
          <p:cNvCxnSpPr/>
          <p:nvPr/>
        </p:nvCxnSpPr>
        <p:spPr>
          <a:xfrm>
            <a:off x="6752788" y="4454678"/>
            <a:ext cx="0" cy="501011"/>
          </a:xfrm>
          <a:prstGeom prst="line">
            <a:avLst/>
          </a:prstGeom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接點 12"/>
          <p:cNvCxnSpPr/>
          <p:nvPr/>
        </p:nvCxnSpPr>
        <p:spPr>
          <a:xfrm>
            <a:off x="6228094" y="4454678"/>
            <a:ext cx="0" cy="248465"/>
          </a:xfrm>
          <a:prstGeom prst="line">
            <a:avLst/>
          </a:prstGeom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文字方塊 10"/>
              <p:cNvSpPr txBox="1"/>
              <p:nvPr/>
            </p:nvSpPr>
            <p:spPr>
              <a:xfrm>
                <a:off x="5724128" y="4221088"/>
                <a:ext cx="566245" cy="3846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/>
                            </a:rPr>
                            <m:t>(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TW" sz="2400" b="0" i="1" smtClean="0">
                              <a:latin typeface="Cambria Math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11" name="文字方塊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4128" y="4221088"/>
                <a:ext cx="566245" cy="384657"/>
              </a:xfrm>
              <a:prstGeom prst="rect">
                <a:avLst/>
              </a:prstGeom>
              <a:blipFill rotWithShape="1">
                <a:blip r:embed="rId9"/>
                <a:stretch>
                  <a:fillRect l="-7527" t="-3125" r="-96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39718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9" grpId="0"/>
      <p:bldP spid="17" grpId="0"/>
      <p:bldP spid="18" grpId="0"/>
      <p:bldP spid="10" grpId="0"/>
      <p:bldP spid="11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2" y="2413964"/>
            <a:ext cx="5626803" cy="42553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altLang="zh-TW" dirty="0"/>
              <a:t>How’s the results? </a:t>
            </a:r>
            <a:br>
              <a:rPr lang="en-US" altLang="zh-TW" dirty="0"/>
            </a:br>
            <a:r>
              <a:rPr lang="en-US" altLang="zh-TW" dirty="0"/>
              <a:t>- Generalization</a:t>
            </a:r>
            <a:endParaRPr lang="zh-TW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字方塊 3"/>
              <p:cNvSpPr txBox="1"/>
              <p:nvPr/>
            </p:nvSpPr>
            <p:spPr>
              <a:xfrm>
                <a:off x="476546" y="2152354"/>
                <a:ext cx="2543296" cy="523220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800" dirty="0"/>
                  <a:t>y = b + </a:t>
                </a:r>
                <a:r>
                  <a:rPr lang="en-US" altLang="zh-TW" sz="2800" dirty="0" smtClean="0"/>
                  <a:t>w </a:t>
                </a:r>
                <a14:m>
                  <m:oMath xmlns:m="http://schemas.openxmlformats.org/officeDocument/2006/math">
                    <m:r>
                      <a:rPr lang="en-US" altLang="zh-TW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altLang="zh-TW" sz="2800" dirty="0"/>
                  <a:t> </a:t>
                </a:r>
                <a:r>
                  <a:rPr lang="en-US" altLang="zh-TW" sz="2800" dirty="0" smtClean="0"/>
                  <a:t>x</a:t>
                </a:r>
                <a:r>
                  <a:rPr lang="en-US" altLang="zh-CN" sz="2800" baseline="-25000" dirty="0" smtClean="0"/>
                  <a:t>TV</a:t>
                </a:r>
                <a:endParaRPr lang="zh-TW" altLang="en-US" sz="2800" baseline="30000" dirty="0"/>
              </a:p>
            </p:txBody>
          </p:sp>
        </mc:Choice>
        <mc:Fallback>
          <p:sp>
            <p:nvSpPr>
              <p:cNvPr id="4" name="文字方塊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546" y="2152354"/>
                <a:ext cx="2543296" cy="52322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字方塊 6"/>
          <p:cNvSpPr txBox="1"/>
          <p:nvPr/>
        </p:nvSpPr>
        <p:spPr>
          <a:xfrm>
            <a:off x="384857" y="3928824"/>
            <a:ext cx="23248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Average Error on Testing Data </a:t>
            </a:r>
          </a:p>
        </p:txBody>
      </p:sp>
      <p:sp>
        <p:nvSpPr>
          <p:cNvPr id="17" name="矩形 16"/>
          <p:cNvSpPr/>
          <p:nvPr/>
        </p:nvSpPr>
        <p:spPr>
          <a:xfrm>
            <a:off x="1990635" y="5199488"/>
            <a:ext cx="117532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/>
              <a:t>= </a:t>
            </a:r>
            <a:r>
              <a:rPr lang="en-US" altLang="zh-TW" sz="2400" dirty="0" smtClean="0"/>
              <a:t>14.32 </a:t>
            </a:r>
            <a:endParaRPr lang="zh-TW" altLang="en-US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矩形 17"/>
              <p:cNvSpPr/>
              <p:nvPr/>
            </p:nvSpPr>
            <p:spPr>
              <a:xfrm>
                <a:off x="384857" y="4837390"/>
                <a:ext cx="1702517" cy="112851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400" b="0" i="1" smtClean="0">
                              <a:latin typeface="Cambria Math"/>
                            </a:rPr>
                            <m:t>7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TW" sz="2400" b="0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altLang="zh-TW" sz="2400" b="0" i="1" smtClean="0">
                              <a:latin typeface="Cambria Math"/>
                            </a:rPr>
                            <m:t>𝑖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/>
                            </a:rPr>
                            <m:t>7</m:t>
                          </m:r>
                        </m:sup>
                        <m:e>
                          <m:sSup>
                            <m:sSupPr>
                              <m:ctrlPr>
                                <a:rPr lang="en-US" altLang="zh-TW" sz="2400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TW" sz="2400" b="0" i="1" smtClean="0">
                                  <a:latin typeface="Cambria Math"/>
                                </a:rPr>
                                <m:t>(</m:t>
                              </m:r>
                              <m:r>
                                <a:rPr lang="en-US" altLang="zh-TW" sz="2400" b="0" i="1" smtClean="0"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US" altLang="zh-TW" sz="2400" b="0" i="1" smtClean="0">
                                  <a:latin typeface="Cambria Math"/>
                                </a:rPr>
                                <m:t>)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18" name="矩形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857" y="4837390"/>
                <a:ext cx="1702517" cy="1128514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字方塊 2"/>
          <p:cNvSpPr txBox="1"/>
          <p:nvPr/>
        </p:nvSpPr>
        <p:spPr>
          <a:xfrm>
            <a:off x="5297364" y="305694"/>
            <a:ext cx="3494944" cy="138499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TW" sz="2800" dirty="0"/>
              <a:t>What we really care about is the error on new data (testing data)</a:t>
            </a:r>
            <a:endParaRPr lang="zh-TW" altLang="en-US" sz="2800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3685447" y="1952299"/>
            <a:ext cx="51068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Another </a:t>
            </a:r>
            <a:r>
              <a:rPr lang="en-US" altLang="zh-TW" sz="2400" dirty="0" smtClean="0"/>
              <a:t>7 data as </a:t>
            </a:r>
            <a:r>
              <a:rPr lang="en-US" altLang="zh-TW" sz="2400" dirty="0"/>
              <a:t>testing data</a:t>
            </a:r>
            <a:endParaRPr lang="zh-TW" altLang="en-US" sz="2400" dirty="0"/>
          </a:p>
        </p:txBody>
      </p:sp>
      <p:sp>
        <p:nvSpPr>
          <p:cNvPr id="19" name="文字方塊 18"/>
          <p:cNvSpPr txBox="1"/>
          <p:nvPr/>
        </p:nvSpPr>
        <p:spPr>
          <a:xfrm>
            <a:off x="3987788" y="2971196"/>
            <a:ext cx="2186325" cy="95410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How can we do better?</a:t>
            </a:r>
            <a:endParaRPr lang="zh-TW" altLang="en-US" sz="2800" dirty="0"/>
          </a:p>
        </p:txBody>
      </p:sp>
      <p:sp>
        <p:nvSpPr>
          <p:cNvPr id="20" name="文字方塊 19"/>
          <p:cNvSpPr txBox="1"/>
          <p:nvPr/>
        </p:nvSpPr>
        <p:spPr>
          <a:xfrm>
            <a:off x="648310" y="5963399"/>
            <a:ext cx="26846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&gt; Average Error on Training Data </a:t>
            </a:r>
            <a:r>
              <a:rPr lang="en-US" altLang="zh-TW" sz="2400" dirty="0" smtClean="0"/>
              <a:t>(4.843) </a:t>
            </a:r>
            <a:endParaRPr lang="en-US" altLang="zh-TW" sz="2400" dirty="0"/>
          </a:p>
        </p:txBody>
      </p:sp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8408" y="3429000"/>
            <a:ext cx="331434" cy="16561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" name="文字方塊 4"/>
          <p:cNvSpPr txBox="1"/>
          <p:nvPr/>
        </p:nvSpPr>
        <p:spPr>
          <a:xfrm>
            <a:off x="461609" y="2823068"/>
            <a:ext cx="17016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b = </a:t>
            </a:r>
            <a:r>
              <a:rPr lang="en-US" altLang="zh-CN" sz="2800" dirty="0" smtClean="0"/>
              <a:t>7.83</a:t>
            </a:r>
            <a:endParaRPr lang="zh-TW" altLang="en-US" sz="2800" dirty="0"/>
          </a:p>
        </p:txBody>
      </p:sp>
      <p:sp>
        <p:nvSpPr>
          <p:cNvPr id="22" name="文字方塊 5"/>
          <p:cNvSpPr txBox="1"/>
          <p:nvPr/>
        </p:nvSpPr>
        <p:spPr>
          <a:xfrm>
            <a:off x="443772" y="3402083"/>
            <a:ext cx="18239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 smtClean="0"/>
              <a:t>w </a:t>
            </a:r>
            <a:r>
              <a:rPr lang="en-US" altLang="zh-TW" sz="2800" dirty="0"/>
              <a:t>= </a:t>
            </a:r>
            <a:r>
              <a:rPr lang="en-US" altLang="zh-CN" sz="2800" dirty="0" smtClean="0"/>
              <a:t>0.054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630739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7" grpId="0"/>
      <p:bldP spid="18" grpId="0"/>
      <p:bldP spid="3" grpId="0" animBg="1"/>
      <p:bldP spid="12" grpId="0"/>
      <p:bldP spid="19" grpId="0" animBg="1"/>
      <p:bldP spid="2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Shape 653"/>
          <p:cNvSpPr txBox="1">
            <a:spLocks noGrp="1"/>
          </p:cNvSpPr>
          <p:nvPr>
            <p:ph type="title"/>
          </p:nvPr>
        </p:nvSpPr>
        <p:spPr>
          <a:xfrm>
            <a:off x="-8188" y="178593"/>
            <a:ext cx="9160377" cy="1714501"/>
          </a:xfrm>
          <a:prstGeom prst="rect">
            <a:avLst/>
          </a:prstGeom>
          <a:noFill/>
          <a:ln>
            <a:noFill/>
          </a:ln>
        </p:spPr>
        <p:txBody>
          <a:bodyPr wrap="square" lIns="29999" tIns="29999" rIns="29999" bIns="29999" anchor="ctr" anchorCtr="0">
            <a:noAutofit/>
          </a:bodyPr>
          <a:lstStyle/>
          <a:p>
            <a:pPr>
              <a:buSzPct val="25000"/>
            </a:pPr>
            <a:r>
              <a:rPr lang="en-US" altLang="zh-TW" sz="44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Linear </a:t>
            </a:r>
            <a:r>
              <a:rPr lang="en-US" sz="44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Regression (presentation)</a:t>
            </a:r>
          </a:p>
        </p:txBody>
      </p:sp>
      <p:graphicFrame>
        <p:nvGraphicFramePr>
          <p:cNvPr id="654" name="Shape 654"/>
          <p:cNvGraphicFramePr/>
          <p:nvPr>
            <p:extLst>
              <p:ext uri="{D42A27DB-BD31-4B8C-83A1-F6EECF244321}">
                <p14:modId xmlns:p14="http://schemas.microsoft.com/office/powerpoint/2010/main" val="3537153630"/>
              </p:ext>
            </p:extLst>
          </p:nvPr>
        </p:nvGraphicFramePr>
        <p:xfrm>
          <a:off x="827584" y="2921176"/>
          <a:ext cx="1824638" cy="26536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912319"/>
                <a:gridCol w="912319"/>
              </a:tblGrid>
              <a:tr h="663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Helvetica Neue Light"/>
                        <a:buNone/>
                      </a:pPr>
                      <a:r>
                        <a:rPr lang="en-US" sz="2800" u="none" strike="noStrike" cap="none" dirty="0"/>
                        <a:t>x</a:t>
                      </a:r>
                    </a:p>
                  </a:txBody>
                  <a:tcPr marL="19050" marR="19050" marT="25400" marB="25400" anchor="ctr">
                    <a:solidFill>
                      <a:srgbClr val="A6AAA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Helvetica Neue Light"/>
                        <a:buNone/>
                      </a:pPr>
                      <a:r>
                        <a:rPr lang="en-US" sz="2800" u="none" strike="noStrike" cap="none"/>
                        <a:t>Y</a:t>
                      </a:r>
                    </a:p>
                  </a:txBody>
                  <a:tcPr marL="19050" marR="19050" marT="25400" marB="25400" anchor="ctr">
                    <a:solidFill>
                      <a:srgbClr val="A6AAA9"/>
                    </a:solidFill>
                  </a:tcPr>
                </a:tc>
              </a:tr>
              <a:tr h="663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Helvetica Neue Light"/>
                        <a:buNone/>
                      </a:pPr>
                      <a:r>
                        <a:rPr lang="en-US" sz="2800" u="none" strike="noStrike" cap="none" dirty="0"/>
                        <a:t>1</a:t>
                      </a:r>
                    </a:p>
                  </a:txBody>
                  <a:tcPr marL="19050" marR="19050" marT="25400" marB="25400" anchor="ctr">
                    <a:solidFill>
                      <a:srgbClr val="DCDE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Helvetica Neue Light"/>
                        <a:buNone/>
                      </a:pPr>
                      <a:r>
                        <a:rPr lang="en-US" sz="2800" u="none" strike="noStrike" cap="none" dirty="0"/>
                        <a:t>1</a:t>
                      </a:r>
                    </a:p>
                  </a:txBody>
                  <a:tcPr marL="19050" marR="19050" marT="25400" marB="25400" anchor="ctr">
                    <a:solidFill>
                      <a:srgbClr val="DCDEE0"/>
                    </a:solidFill>
                  </a:tcPr>
                </a:tc>
              </a:tr>
              <a:tr h="663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Helvetica Neue Light"/>
                        <a:buNone/>
                      </a:pPr>
                      <a:r>
                        <a:rPr lang="en-US" sz="2800" u="none" strike="noStrike" cap="none"/>
                        <a:t>2</a:t>
                      </a:r>
                    </a:p>
                  </a:txBody>
                  <a:tcPr marL="19050" marR="19050" marT="25400" marB="25400" anchor="ctr">
                    <a:solidFill>
                      <a:srgbClr val="DCDE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Helvetica Neue Light"/>
                        <a:buNone/>
                      </a:pPr>
                      <a:r>
                        <a:rPr lang="en-US" sz="2800" u="none" strike="noStrike" cap="none" dirty="0"/>
                        <a:t>2</a:t>
                      </a:r>
                    </a:p>
                  </a:txBody>
                  <a:tcPr marL="19050" marR="19050" marT="25400" marB="25400" anchor="ctr">
                    <a:solidFill>
                      <a:srgbClr val="DCDEE0"/>
                    </a:solidFill>
                  </a:tcPr>
                </a:tc>
              </a:tr>
              <a:tr h="663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Helvetica Neue Light"/>
                        <a:buNone/>
                      </a:pPr>
                      <a:r>
                        <a:rPr lang="en-US" sz="2800" u="none" strike="noStrike" cap="none"/>
                        <a:t>3</a:t>
                      </a:r>
                    </a:p>
                  </a:txBody>
                  <a:tcPr marL="19050" marR="19050" marT="25400" marB="25400" anchor="ctr">
                    <a:solidFill>
                      <a:srgbClr val="DCDE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Helvetica Neue Light"/>
                        <a:buNone/>
                      </a:pPr>
                      <a:r>
                        <a:rPr lang="en-US" sz="2800" u="none" strike="noStrike" cap="none" dirty="0"/>
                        <a:t>3</a:t>
                      </a:r>
                    </a:p>
                  </a:txBody>
                  <a:tcPr marL="19050" marR="19050" marT="25400" marB="25400" anchor="ctr">
                    <a:solidFill>
                      <a:srgbClr val="DCDEE0"/>
                    </a:solidFill>
                  </a:tcPr>
                </a:tc>
              </a:tr>
            </a:tbl>
          </a:graphicData>
        </a:graphic>
      </p:graphicFrame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0661" y="2204864"/>
            <a:ext cx="5457825" cy="4086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40874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139654" y="280205"/>
            <a:ext cx="38331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b="1" i="1" u="sng" dirty="0"/>
              <a:t>Selecting another Model</a:t>
            </a:r>
            <a:endParaRPr lang="zh-TW" altLang="en-US" sz="2800" b="1" i="1" u="sng" dirty="0"/>
          </a:p>
        </p:txBody>
      </p:sp>
      <p:sp>
        <p:nvSpPr>
          <p:cNvPr id="10" name="矩形 9"/>
          <p:cNvSpPr/>
          <p:nvPr/>
        </p:nvSpPr>
        <p:spPr>
          <a:xfrm>
            <a:off x="273625" y="4425470"/>
            <a:ext cx="133966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b="1" i="1" u="sng" dirty="0"/>
              <a:t>Testing:</a:t>
            </a:r>
            <a:endParaRPr lang="zh-TW" altLang="en-US" sz="2800" b="1" i="1" u="sng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494480" y="5079691"/>
            <a:ext cx="32368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Average Error = </a:t>
            </a:r>
            <a:r>
              <a:rPr lang="en-US" altLang="zh-TW" sz="2400" dirty="0" smtClean="0"/>
              <a:t>14.205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/>
              <p:cNvSpPr txBox="1"/>
              <p:nvPr/>
            </p:nvSpPr>
            <p:spPr>
              <a:xfrm>
                <a:off x="344298" y="1262907"/>
                <a:ext cx="3435614" cy="461665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y = b + w</a:t>
                </a:r>
                <a:r>
                  <a:rPr lang="en-US" altLang="zh-TW" sz="2400" baseline="-25000" dirty="0"/>
                  <a:t>1</a:t>
                </a:r>
                <a:r>
                  <a:rPr lang="en-US" altLang="zh-TW" sz="2400" dirty="0"/>
                  <a:t>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altLang="zh-TW" sz="2400" dirty="0"/>
                  <a:t> </a:t>
                </a:r>
                <a:r>
                  <a:rPr lang="en-US" altLang="zh-TW" sz="2400" dirty="0" smtClean="0"/>
                  <a:t>x</a:t>
                </a:r>
                <a:r>
                  <a:rPr lang="en-US" altLang="zh-CN" sz="2400" baseline="-25000" dirty="0" smtClean="0"/>
                  <a:t>TV</a:t>
                </a:r>
                <a:r>
                  <a:rPr lang="en-US" altLang="zh-TW" sz="2400" baseline="-25000" dirty="0" smtClean="0"/>
                  <a:t> </a:t>
                </a:r>
                <a:r>
                  <a:rPr lang="en-US" altLang="zh-TW" sz="2400" dirty="0"/>
                  <a:t>+ w</a:t>
                </a:r>
                <a:r>
                  <a:rPr lang="en-US" altLang="zh-TW" sz="2400" baseline="-25000" dirty="0"/>
                  <a:t>2</a:t>
                </a:r>
                <a:r>
                  <a:rPr lang="en-US" altLang="zh-TW" sz="2400" dirty="0"/>
                  <a:t>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altLang="zh-TW" sz="2400" dirty="0"/>
                  <a:t> (</a:t>
                </a:r>
                <a:r>
                  <a:rPr lang="en-US" altLang="zh-TW" sz="2400" dirty="0" err="1" smtClean="0"/>
                  <a:t>x</a:t>
                </a:r>
                <a:r>
                  <a:rPr lang="en-US" altLang="zh-CN" sz="2400" baseline="-25000" dirty="0" err="1" smtClean="0"/>
                  <a:t>TV</a:t>
                </a:r>
                <a:r>
                  <a:rPr lang="en-US" altLang="zh-TW" sz="2400" dirty="0" smtClean="0"/>
                  <a:t>)</a:t>
                </a:r>
                <a:r>
                  <a:rPr lang="en-US" altLang="zh-TW" sz="2400" baseline="30000" dirty="0" smtClean="0"/>
                  <a:t>2</a:t>
                </a:r>
                <a:endParaRPr lang="zh-TW" altLang="en-US" sz="2400" baseline="30000" dirty="0"/>
              </a:p>
            </p:txBody>
          </p:sp>
        </mc:Choice>
        <mc:Fallback xmlns="">
          <p:sp>
            <p:nvSpPr>
              <p:cNvPr id="13" name="文字方塊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298" y="1262907"/>
                <a:ext cx="3435614" cy="461665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文字方塊 14"/>
          <p:cNvSpPr txBox="1"/>
          <p:nvPr/>
        </p:nvSpPr>
        <p:spPr>
          <a:xfrm>
            <a:off x="477283" y="3760075"/>
            <a:ext cx="32368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Average Error = </a:t>
            </a:r>
            <a:r>
              <a:rPr lang="en-US" altLang="zh-TW" sz="2400" dirty="0" smtClean="0"/>
              <a:t>4.832 </a:t>
            </a:r>
            <a:endParaRPr lang="zh-TW" altLang="en-US" sz="2400" dirty="0"/>
          </a:p>
        </p:txBody>
      </p:sp>
      <p:sp>
        <p:nvSpPr>
          <p:cNvPr id="16" name="矩形 15"/>
          <p:cNvSpPr/>
          <p:nvPr/>
        </p:nvSpPr>
        <p:spPr>
          <a:xfrm>
            <a:off x="277993" y="2209845"/>
            <a:ext cx="226722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b="1" i="1" u="sng" dirty="0"/>
              <a:t>Best Function </a:t>
            </a:r>
            <a:endParaRPr lang="zh-TW" altLang="en-US" sz="2800" b="1" i="1" u="sng" dirty="0"/>
          </a:p>
        </p:txBody>
      </p:sp>
      <p:sp>
        <p:nvSpPr>
          <p:cNvPr id="17" name="文字方塊 16"/>
          <p:cNvSpPr txBox="1"/>
          <p:nvPr/>
        </p:nvSpPr>
        <p:spPr>
          <a:xfrm>
            <a:off x="477285" y="2826142"/>
            <a:ext cx="32368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b = </a:t>
            </a:r>
            <a:r>
              <a:rPr lang="en-US" altLang="zh-TW" sz="2400" dirty="0" smtClean="0"/>
              <a:t>7.99</a:t>
            </a:r>
            <a:endParaRPr lang="zh-TW" altLang="en-US" sz="2400" dirty="0"/>
          </a:p>
        </p:txBody>
      </p:sp>
      <p:sp>
        <p:nvSpPr>
          <p:cNvPr id="18" name="文字方塊 17"/>
          <p:cNvSpPr txBox="1"/>
          <p:nvPr/>
        </p:nvSpPr>
        <p:spPr>
          <a:xfrm>
            <a:off x="477283" y="3264446"/>
            <a:ext cx="37005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w</a:t>
            </a:r>
            <a:r>
              <a:rPr lang="en-US" altLang="zh-TW" sz="2400" baseline="-25000" dirty="0"/>
              <a:t>1</a:t>
            </a:r>
            <a:r>
              <a:rPr lang="en-US" altLang="zh-TW" sz="2400" dirty="0"/>
              <a:t> = </a:t>
            </a:r>
            <a:r>
              <a:rPr lang="en-US" altLang="zh-TW" sz="2400" dirty="0" smtClean="0"/>
              <a:t>0.048, </a:t>
            </a:r>
            <a:r>
              <a:rPr lang="en-US" altLang="zh-TW" sz="2400" dirty="0"/>
              <a:t>w</a:t>
            </a:r>
            <a:r>
              <a:rPr lang="en-US" altLang="zh-TW" sz="2400" baseline="-25000" dirty="0"/>
              <a:t>2</a:t>
            </a:r>
            <a:r>
              <a:rPr lang="en-US" altLang="zh-TW" sz="2400" dirty="0"/>
              <a:t> = </a:t>
            </a:r>
            <a:r>
              <a:rPr lang="en-US" altLang="zh-TW" sz="2400" dirty="0" smtClean="0"/>
              <a:t>0.26 </a:t>
            </a:r>
            <a:r>
              <a:rPr lang="en-US" altLang="zh-TW" sz="2400" dirty="0"/>
              <a:t>x </a:t>
            </a:r>
            <a:r>
              <a:rPr lang="en-US" altLang="zh-TW" sz="2400" dirty="0" smtClean="0"/>
              <a:t>10</a:t>
            </a:r>
            <a:r>
              <a:rPr lang="en-US" altLang="zh-TW" sz="2400" baseline="30000" dirty="0" smtClean="0"/>
              <a:t>-6</a:t>
            </a:r>
            <a:r>
              <a:rPr lang="en-US" altLang="zh-TW" sz="2400" dirty="0" smtClean="0"/>
              <a:t> </a:t>
            </a:r>
            <a:endParaRPr lang="zh-TW" altLang="en-US" sz="2400" dirty="0"/>
          </a:p>
        </p:txBody>
      </p:sp>
      <p:sp>
        <p:nvSpPr>
          <p:cNvPr id="14" name="矩形 13"/>
          <p:cNvSpPr/>
          <p:nvPr/>
        </p:nvSpPr>
        <p:spPr>
          <a:xfrm>
            <a:off x="226551" y="716512"/>
            <a:ext cx="140615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u="sng" dirty="0" smtClean="0"/>
              <a:t>Model 2</a:t>
            </a:r>
            <a:endParaRPr lang="zh-TW" altLang="en-US" sz="2800" b="1" u="sng" dirty="0"/>
          </a:p>
        </p:txBody>
      </p:sp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6579821"/>
            <a:ext cx="1631983" cy="2781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3183886"/>
            <a:ext cx="1631983" cy="2781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6415" y="716512"/>
            <a:ext cx="331434" cy="15121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1246" y="4076080"/>
            <a:ext cx="331434" cy="15121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6873" y="23986"/>
            <a:ext cx="4584887" cy="34203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3753" y="3434448"/>
            <a:ext cx="4581816" cy="34201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文字方塊 11"/>
          <p:cNvSpPr txBox="1"/>
          <p:nvPr/>
        </p:nvSpPr>
        <p:spPr>
          <a:xfrm>
            <a:off x="611560" y="5581874"/>
            <a:ext cx="25058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Slightly better. </a:t>
            </a:r>
          </a:p>
          <a:p>
            <a:r>
              <a:rPr lang="en-US" altLang="zh-TW" sz="2400" dirty="0"/>
              <a:t>How about more complex model?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884832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3" grpId="0" animBg="1"/>
      <p:bldP spid="15" grpId="0"/>
      <p:bldP spid="16" grpId="0"/>
      <p:bldP spid="17" grpId="0"/>
      <p:bldP spid="18" grpId="0"/>
      <p:bldP spid="20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39654" y="280205"/>
            <a:ext cx="38331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b="1" i="1" u="sng" dirty="0"/>
              <a:t>Selecting another Model</a:t>
            </a:r>
            <a:endParaRPr lang="zh-TW" altLang="en-US" sz="2800" b="1" i="1" u="sng" dirty="0"/>
          </a:p>
        </p:txBody>
      </p:sp>
      <p:sp>
        <p:nvSpPr>
          <p:cNvPr id="5" name="矩形 4"/>
          <p:cNvSpPr/>
          <p:nvPr/>
        </p:nvSpPr>
        <p:spPr>
          <a:xfrm>
            <a:off x="273625" y="4425470"/>
            <a:ext cx="133966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b="1" i="1" u="sng" dirty="0"/>
              <a:t>Testing:</a:t>
            </a:r>
            <a:endParaRPr lang="zh-TW" altLang="en-US" sz="2800" b="1" i="1" u="sng" dirty="0"/>
          </a:p>
        </p:txBody>
      </p:sp>
      <p:sp>
        <p:nvSpPr>
          <p:cNvPr id="6" name="文字方塊 5"/>
          <p:cNvSpPr txBox="1"/>
          <p:nvPr/>
        </p:nvSpPr>
        <p:spPr>
          <a:xfrm>
            <a:off x="492523" y="4969986"/>
            <a:ext cx="32368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Average Error = </a:t>
            </a:r>
            <a:r>
              <a:rPr lang="en-US" altLang="zh-TW" sz="2400" dirty="0" smtClean="0"/>
              <a:t>25.501</a:t>
            </a:r>
            <a:endParaRPr lang="zh-TW" altLang="en-US" sz="2400" dirty="0"/>
          </a:p>
        </p:txBody>
      </p:sp>
      <p:sp>
        <p:nvSpPr>
          <p:cNvPr id="8" name="文字方塊 7"/>
          <p:cNvSpPr txBox="1"/>
          <p:nvPr/>
        </p:nvSpPr>
        <p:spPr>
          <a:xfrm>
            <a:off x="494479" y="3949863"/>
            <a:ext cx="32368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Average Error = </a:t>
            </a:r>
            <a:r>
              <a:rPr lang="en-US" altLang="zh-TW" sz="2400" dirty="0" smtClean="0"/>
              <a:t>3.726 </a:t>
            </a:r>
            <a:endParaRPr lang="zh-TW" altLang="en-US" sz="2400" dirty="0"/>
          </a:p>
        </p:txBody>
      </p:sp>
      <p:sp>
        <p:nvSpPr>
          <p:cNvPr id="9" name="矩形 8"/>
          <p:cNvSpPr/>
          <p:nvPr/>
        </p:nvSpPr>
        <p:spPr>
          <a:xfrm>
            <a:off x="277993" y="2209845"/>
            <a:ext cx="226722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b="1" i="1" u="sng" dirty="0"/>
              <a:t>Best Function </a:t>
            </a:r>
            <a:endParaRPr lang="zh-TW" altLang="en-US" sz="2800" b="1" i="1" u="sng" dirty="0"/>
          </a:p>
        </p:txBody>
      </p:sp>
      <p:sp>
        <p:nvSpPr>
          <p:cNvPr id="10" name="文字方塊 9"/>
          <p:cNvSpPr txBox="1"/>
          <p:nvPr/>
        </p:nvSpPr>
        <p:spPr>
          <a:xfrm>
            <a:off x="492523" y="2752099"/>
            <a:ext cx="32368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b = </a:t>
            </a:r>
            <a:r>
              <a:rPr lang="en-US" altLang="zh-TW" sz="2400" dirty="0" smtClean="0"/>
              <a:t>6.03, </a:t>
            </a:r>
            <a:r>
              <a:rPr lang="en-US" altLang="zh-TW" sz="2400" dirty="0"/>
              <a:t>w</a:t>
            </a:r>
            <a:r>
              <a:rPr lang="en-US" altLang="zh-TW" sz="2400" baseline="-25000" dirty="0"/>
              <a:t>1</a:t>
            </a:r>
            <a:r>
              <a:rPr lang="en-US" altLang="zh-TW" sz="2400" dirty="0"/>
              <a:t> = </a:t>
            </a:r>
            <a:r>
              <a:rPr lang="en-US" altLang="zh-TW" sz="2400" dirty="0" smtClean="0"/>
              <a:t>0.164</a:t>
            </a:r>
            <a:endParaRPr lang="zh-TW" altLang="en-US" sz="2400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494479" y="3158116"/>
            <a:ext cx="32368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w</a:t>
            </a:r>
            <a:r>
              <a:rPr lang="en-US" altLang="zh-TW" sz="2400" baseline="-25000" dirty="0"/>
              <a:t>2</a:t>
            </a:r>
            <a:r>
              <a:rPr lang="en-US" altLang="zh-TW" sz="2400" dirty="0"/>
              <a:t> = </a:t>
            </a:r>
            <a:r>
              <a:rPr lang="en-US" altLang="zh-TW" sz="2400" dirty="0" smtClean="0"/>
              <a:t>1.19 </a:t>
            </a:r>
            <a:r>
              <a:rPr lang="en-US" altLang="zh-TW" sz="2400" dirty="0"/>
              <a:t>x 10</a:t>
            </a:r>
            <a:r>
              <a:rPr lang="en-US" altLang="zh-TW" sz="2400" baseline="30000" dirty="0"/>
              <a:t>-3</a:t>
            </a:r>
            <a:r>
              <a:rPr lang="en-US" altLang="zh-TW" sz="2400" dirty="0"/>
              <a:t> </a:t>
            </a:r>
          </a:p>
          <a:p>
            <a:r>
              <a:rPr lang="en-US" altLang="zh-TW" sz="2400" dirty="0"/>
              <a:t>w</a:t>
            </a:r>
            <a:r>
              <a:rPr lang="en-US" altLang="zh-TW" sz="2400" baseline="-25000" dirty="0"/>
              <a:t>3</a:t>
            </a:r>
            <a:r>
              <a:rPr lang="en-US" altLang="zh-TW" sz="2400" dirty="0"/>
              <a:t> </a:t>
            </a:r>
            <a:r>
              <a:rPr lang="en-US" altLang="zh-TW" sz="2400" dirty="0" smtClean="0"/>
              <a:t>=3.33x </a:t>
            </a:r>
            <a:r>
              <a:rPr lang="en-US" altLang="zh-TW" sz="2400" dirty="0"/>
              <a:t>10</a:t>
            </a:r>
            <a:r>
              <a:rPr lang="en-US" altLang="zh-TW" sz="2400" baseline="30000" dirty="0"/>
              <a:t>-6</a:t>
            </a:r>
            <a:r>
              <a:rPr lang="en-US" altLang="zh-TW" sz="2400" dirty="0"/>
              <a:t> 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/>
              <p:cNvSpPr txBox="1"/>
              <p:nvPr/>
            </p:nvSpPr>
            <p:spPr>
              <a:xfrm>
                <a:off x="324995" y="1269621"/>
                <a:ext cx="3344366" cy="830997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y = b + w</a:t>
                </a:r>
                <a:r>
                  <a:rPr lang="en-US" altLang="zh-TW" sz="2400" baseline="-25000" dirty="0"/>
                  <a:t>1</a:t>
                </a:r>
                <a:r>
                  <a:rPr lang="en-US" altLang="zh-TW" sz="2400" dirty="0"/>
                  <a:t>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altLang="zh-TW" sz="2400" dirty="0" smtClean="0"/>
                  <a:t>x</a:t>
                </a:r>
                <a:r>
                  <a:rPr lang="en-US" altLang="zh-CN" sz="2400" baseline="-25000" dirty="0" smtClean="0"/>
                  <a:t>TV</a:t>
                </a:r>
                <a:r>
                  <a:rPr lang="en-US" altLang="zh-TW" sz="2400" dirty="0" smtClean="0"/>
                  <a:t>+ </a:t>
                </a:r>
                <a:r>
                  <a:rPr lang="en-US" altLang="zh-TW" sz="2400" dirty="0"/>
                  <a:t>w</a:t>
                </a:r>
                <a:r>
                  <a:rPr lang="en-US" altLang="zh-TW" sz="2400" baseline="-25000" dirty="0"/>
                  <a:t>2</a:t>
                </a:r>
                <a:r>
                  <a:rPr lang="en-US" altLang="zh-TW" sz="2400" dirty="0"/>
                  <a:t>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altLang="zh-TW" sz="2400" dirty="0"/>
                  <a:t> (</a:t>
                </a:r>
                <a:r>
                  <a:rPr lang="en-US" altLang="zh-TW" sz="2400" dirty="0" err="1" smtClean="0"/>
                  <a:t>x</a:t>
                </a:r>
                <a:r>
                  <a:rPr lang="en-US" altLang="zh-CN" sz="2400" baseline="-25000" dirty="0" err="1" smtClean="0"/>
                  <a:t>TV</a:t>
                </a:r>
                <a:r>
                  <a:rPr lang="en-US" altLang="zh-TW" sz="2400" dirty="0" smtClean="0"/>
                  <a:t>)</a:t>
                </a:r>
                <a:r>
                  <a:rPr lang="en-US" altLang="zh-TW" sz="2400" baseline="30000" dirty="0" smtClean="0"/>
                  <a:t>2</a:t>
                </a:r>
                <a:endParaRPr lang="en-US" altLang="zh-TW" sz="2400" baseline="30000" dirty="0"/>
              </a:p>
              <a:p>
                <a:r>
                  <a:rPr lang="en-US" altLang="zh-TW" sz="2400" dirty="0"/>
                  <a:t>+ w</a:t>
                </a:r>
                <a:r>
                  <a:rPr lang="en-US" altLang="zh-TW" sz="2400" baseline="-25000" dirty="0"/>
                  <a:t>3</a:t>
                </a:r>
                <a:r>
                  <a:rPr lang="en-US" altLang="zh-TW" sz="2400" dirty="0"/>
                  <a:t>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altLang="zh-TW" sz="2400" dirty="0"/>
                  <a:t> (</a:t>
                </a:r>
                <a:r>
                  <a:rPr lang="en-US" altLang="zh-TW" sz="2400" dirty="0" err="1" smtClean="0"/>
                  <a:t>x</a:t>
                </a:r>
                <a:r>
                  <a:rPr lang="en-US" altLang="zh-CN" sz="2400" baseline="-25000" dirty="0" err="1" smtClean="0"/>
                  <a:t>TV</a:t>
                </a:r>
                <a:r>
                  <a:rPr lang="en-US" altLang="zh-TW" sz="2400" dirty="0" smtClean="0"/>
                  <a:t>)</a:t>
                </a:r>
                <a:r>
                  <a:rPr lang="en-US" altLang="zh-TW" sz="2400" baseline="30000" dirty="0" smtClean="0"/>
                  <a:t>3</a:t>
                </a:r>
                <a:endParaRPr lang="zh-TW" altLang="en-US" sz="2400" baseline="30000" dirty="0"/>
              </a:p>
            </p:txBody>
          </p:sp>
        </mc:Choice>
        <mc:Fallback xmlns="">
          <p:sp>
            <p:nvSpPr>
              <p:cNvPr id="15" name="文字方塊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995" y="1269621"/>
                <a:ext cx="3344366" cy="830997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矩形 15"/>
          <p:cNvSpPr/>
          <p:nvPr/>
        </p:nvSpPr>
        <p:spPr>
          <a:xfrm>
            <a:off x="226551" y="716512"/>
            <a:ext cx="141737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u="sng" dirty="0" smtClean="0"/>
              <a:t>Model 3</a:t>
            </a:r>
            <a:endParaRPr lang="zh-TW" altLang="en-US" sz="2800" b="1" u="sng" dirty="0"/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3213764"/>
            <a:ext cx="1631983" cy="2781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4452" y="4189859"/>
            <a:ext cx="331434" cy="15121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2481" y="910988"/>
            <a:ext cx="331434" cy="15121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1704" y="44534"/>
            <a:ext cx="4488330" cy="33462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3540" y="3429000"/>
            <a:ext cx="4464032" cy="3366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" name="文字方塊 11"/>
          <p:cNvSpPr txBox="1"/>
          <p:nvPr/>
        </p:nvSpPr>
        <p:spPr>
          <a:xfrm>
            <a:off x="623493" y="5693033"/>
            <a:ext cx="29788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The results become worse ...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436282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/>
      <p:bldP spid="9" grpId="0"/>
      <p:bldP spid="10" grpId="0"/>
      <p:bldP spid="11" grpId="0"/>
      <p:bldP spid="15" grpId="0" animBg="1"/>
      <p:bldP spid="21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39654" y="280205"/>
            <a:ext cx="38331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b="1" i="1" u="sng" dirty="0"/>
              <a:t>Selecting another Model</a:t>
            </a:r>
            <a:endParaRPr lang="zh-TW" altLang="en-US" sz="2800" b="1" i="1" u="sng" dirty="0"/>
          </a:p>
        </p:txBody>
      </p:sp>
      <p:sp>
        <p:nvSpPr>
          <p:cNvPr id="5" name="矩形 4"/>
          <p:cNvSpPr/>
          <p:nvPr/>
        </p:nvSpPr>
        <p:spPr>
          <a:xfrm>
            <a:off x="273625" y="4108046"/>
            <a:ext cx="133966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b="1" i="1" u="sng" dirty="0"/>
              <a:t>Testing:</a:t>
            </a:r>
            <a:endParaRPr lang="zh-TW" altLang="en-US" sz="2800" b="1" i="1" u="sng" dirty="0"/>
          </a:p>
        </p:txBody>
      </p:sp>
      <p:sp>
        <p:nvSpPr>
          <p:cNvPr id="6" name="文字方塊 5"/>
          <p:cNvSpPr txBox="1"/>
          <p:nvPr/>
        </p:nvSpPr>
        <p:spPr>
          <a:xfrm>
            <a:off x="740837" y="4844077"/>
            <a:ext cx="32368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Average Error = </a:t>
            </a:r>
            <a:r>
              <a:rPr lang="en-US" altLang="zh-TW" sz="2400" dirty="0" smtClean="0"/>
              <a:t>170.537</a:t>
            </a:r>
            <a:endParaRPr lang="zh-TW" altLang="en-US" sz="2400" dirty="0"/>
          </a:p>
        </p:txBody>
      </p:sp>
      <p:sp>
        <p:nvSpPr>
          <p:cNvPr id="8" name="文字方塊 7"/>
          <p:cNvSpPr txBox="1"/>
          <p:nvPr/>
        </p:nvSpPr>
        <p:spPr>
          <a:xfrm>
            <a:off x="683687" y="3410924"/>
            <a:ext cx="28581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Average Error = </a:t>
            </a:r>
            <a:r>
              <a:rPr lang="en-US" altLang="zh-TW" sz="2400" dirty="0" smtClean="0"/>
              <a:t>2.221</a:t>
            </a:r>
            <a:endParaRPr lang="zh-TW" altLang="en-US" sz="2400" dirty="0"/>
          </a:p>
        </p:txBody>
      </p:sp>
      <p:sp>
        <p:nvSpPr>
          <p:cNvPr id="9" name="矩形 8"/>
          <p:cNvSpPr/>
          <p:nvPr/>
        </p:nvSpPr>
        <p:spPr>
          <a:xfrm>
            <a:off x="273625" y="2608880"/>
            <a:ext cx="226722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b="1" i="1" u="sng" dirty="0"/>
              <a:t>Best Function </a:t>
            </a:r>
            <a:endParaRPr lang="zh-TW" altLang="en-US" sz="2800" b="1" i="1" u="sng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737908" y="5446233"/>
            <a:ext cx="34374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The results become worse </a:t>
            </a:r>
            <a:r>
              <a:rPr lang="en-US" altLang="zh-CN" sz="2400" dirty="0" smtClean="0"/>
              <a:t>and </a:t>
            </a:r>
            <a:r>
              <a:rPr lang="en-US" altLang="zh-TW" sz="2400" dirty="0" smtClean="0"/>
              <a:t>worse </a:t>
            </a:r>
            <a:r>
              <a:rPr lang="en-US" altLang="zh-TW" sz="2400" dirty="0"/>
              <a:t>...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/>
              <p:cNvSpPr txBox="1"/>
              <p:nvPr/>
            </p:nvSpPr>
            <p:spPr>
              <a:xfrm>
                <a:off x="170074" y="1149773"/>
                <a:ext cx="3609837" cy="830997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y = b + w</a:t>
                </a:r>
                <a:r>
                  <a:rPr lang="en-US" altLang="zh-TW" sz="2400" baseline="-25000" dirty="0"/>
                  <a:t>1</a:t>
                </a:r>
                <a:r>
                  <a:rPr lang="en-US" altLang="zh-TW" sz="2400" dirty="0"/>
                  <a:t>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altLang="zh-TW" sz="2400" dirty="0"/>
                  <a:t> </a:t>
                </a:r>
                <a:r>
                  <a:rPr lang="en-US" altLang="zh-TW" sz="2400" dirty="0" smtClean="0"/>
                  <a:t>x</a:t>
                </a:r>
                <a:r>
                  <a:rPr lang="en-US" altLang="zh-CN" sz="2400" baseline="-25000" dirty="0" smtClean="0"/>
                  <a:t>TV</a:t>
                </a:r>
                <a:r>
                  <a:rPr lang="en-US" altLang="zh-TW" sz="2400" baseline="-25000" dirty="0" smtClean="0"/>
                  <a:t> </a:t>
                </a:r>
                <a:r>
                  <a:rPr lang="en-US" altLang="zh-TW" sz="2400" dirty="0"/>
                  <a:t>+ w</a:t>
                </a:r>
                <a:r>
                  <a:rPr lang="en-US" altLang="zh-TW" sz="2400" baseline="-25000" dirty="0"/>
                  <a:t>2</a:t>
                </a:r>
                <a:r>
                  <a:rPr lang="en-US" altLang="zh-TW" sz="2400" dirty="0"/>
                  <a:t>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altLang="zh-TW" sz="2400" dirty="0"/>
                  <a:t> (</a:t>
                </a:r>
                <a:r>
                  <a:rPr lang="en-US" altLang="zh-TW" sz="2400" dirty="0" smtClean="0"/>
                  <a:t>x</a:t>
                </a:r>
                <a:r>
                  <a:rPr lang="en-US" altLang="zh-CN" sz="2400" baseline="-25000" dirty="0" smtClean="0"/>
                  <a:t>TV</a:t>
                </a:r>
                <a:r>
                  <a:rPr lang="en-US" altLang="zh-TW" sz="2400" dirty="0" smtClean="0"/>
                  <a:t>)</a:t>
                </a:r>
                <a:r>
                  <a:rPr lang="en-US" altLang="zh-TW" sz="2400" baseline="30000" dirty="0" smtClean="0"/>
                  <a:t>2</a:t>
                </a:r>
                <a:r>
                  <a:rPr lang="en-US" altLang="zh-TW" sz="2400" dirty="0" smtClean="0"/>
                  <a:t>+  w</a:t>
                </a:r>
                <a:r>
                  <a:rPr lang="en-US" altLang="zh-TW" sz="2400" baseline="-25000" dirty="0" smtClean="0"/>
                  <a:t>3</a:t>
                </a:r>
                <a:r>
                  <a:rPr lang="en-US" altLang="zh-TW" sz="2400" dirty="0" smtClean="0"/>
                  <a:t>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altLang="zh-TW" sz="2400" dirty="0"/>
                  <a:t> (</a:t>
                </a:r>
                <a:r>
                  <a:rPr lang="en-US" altLang="zh-TW" sz="2400" dirty="0" err="1" smtClean="0"/>
                  <a:t>x</a:t>
                </a:r>
                <a:r>
                  <a:rPr lang="en-US" altLang="zh-CN" sz="2400" baseline="-25000" dirty="0" err="1" smtClean="0"/>
                  <a:t>TV</a:t>
                </a:r>
                <a:r>
                  <a:rPr lang="en-US" altLang="zh-TW" sz="2400" dirty="0" smtClean="0"/>
                  <a:t>)</a:t>
                </a:r>
                <a:r>
                  <a:rPr lang="en-US" altLang="zh-TW" sz="2400" baseline="30000" dirty="0" smtClean="0"/>
                  <a:t>3 </a:t>
                </a:r>
                <a:r>
                  <a:rPr lang="en-US" altLang="zh-TW" sz="2400" dirty="0"/>
                  <a:t>+ w</a:t>
                </a:r>
                <a:r>
                  <a:rPr lang="en-US" altLang="zh-TW" sz="2400" baseline="-25000" dirty="0"/>
                  <a:t>4</a:t>
                </a:r>
                <a:r>
                  <a:rPr lang="en-US" altLang="zh-TW" sz="2400" dirty="0"/>
                  <a:t>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altLang="zh-TW" sz="2400" dirty="0"/>
                  <a:t> (</a:t>
                </a:r>
                <a:r>
                  <a:rPr lang="en-US" altLang="zh-TW" sz="2400" dirty="0" err="1" smtClean="0"/>
                  <a:t>x</a:t>
                </a:r>
                <a:r>
                  <a:rPr lang="en-US" altLang="zh-CN" sz="2400" baseline="-25000" dirty="0" err="1" smtClean="0"/>
                  <a:t>TV</a:t>
                </a:r>
                <a:r>
                  <a:rPr lang="en-US" altLang="zh-TW" sz="2400" dirty="0" smtClean="0"/>
                  <a:t>)</a:t>
                </a:r>
                <a:r>
                  <a:rPr lang="en-US" altLang="zh-TW" sz="2400" baseline="30000" dirty="0" smtClean="0"/>
                  <a:t>4</a:t>
                </a:r>
                <a:endParaRPr lang="zh-TW" altLang="en-US" sz="2400" baseline="30000" dirty="0"/>
              </a:p>
            </p:txBody>
          </p:sp>
        </mc:Choice>
        <mc:Fallback xmlns="">
          <p:sp>
            <p:nvSpPr>
              <p:cNvPr id="11" name="文字方塊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074" y="1149773"/>
                <a:ext cx="3609837" cy="830997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矩形 12"/>
          <p:cNvSpPr/>
          <p:nvPr/>
        </p:nvSpPr>
        <p:spPr>
          <a:xfrm>
            <a:off x="226551" y="716512"/>
            <a:ext cx="141737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u="sng" dirty="0" smtClean="0"/>
              <a:t>Model 4</a:t>
            </a:r>
            <a:endParaRPr lang="zh-TW" altLang="en-US" sz="2800" b="1" u="sng" dirty="0"/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3196680"/>
            <a:ext cx="1631983" cy="2781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875" y="810883"/>
            <a:ext cx="331434" cy="15121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6795" y="4055329"/>
            <a:ext cx="331434" cy="15121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1088" y="0"/>
            <a:ext cx="4539448" cy="34025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8" name="Picture 6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9056" y="3366004"/>
            <a:ext cx="4539448" cy="3447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19134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/>
      <p:bldP spid="9" grpId="0"/>
      <p:bldP spid="12" grpId="0"/>
      <p:bldP spid="11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39654" y="280205"/>
            <a:ext cx="38331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b="1" i="1" u="sng" dirty="0"/>
              <a:t>Selecting another Model</a:t>
            </a:r>
            <a:endParaRPr lang="zh-TW" altLang="en-US" sz="2800" b="1" i="1" u="sng" dirty="0"/>
          </a:p>
        </p:txBody>
      </p:sp>
      <p:sp>
        <p:nvSpPr>
          <p:cNvPr id="5" name="矩形 4"/>
          <p:cNvSpPr/>
          <p:nvPr/>
        </p:nvSpPr>
        <p:spPr>
          <a:xfrm>
            <a:off x="268738" y="4452412"/>
            <a:ext cx="133966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b="1" i="1" u="sng" dirty="0"/>
              <a:t>Testing:</a:t>
            </a:r>
            <a:endParaRPr lang="zh-TW" altLang="en-US" sz="2800" b="1" i="1" u="sng" dirty="0"/>
          </a:p>
        </p:txBody>
      </p:sp>
      <p:sp>
        <p:nvSpPr>
          <p:cNvPr id="6" name="文字方塊 5"/>
          <p:cNvSpPr txBox="1"/>
          <p:nvPr/>
        </p:nvSpPr>
        <p:spPr>
          <a:xfrm>
            <a:off x="735950" y="5188443"/>
            <a:ext cx="32368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Average Error = </a:t>
            </a:r>
            <a:r>
              <a:rPr lang="en-US" altLang="zh-TW" sz="2400" dirty="0" smtClean="0"/>
              <a:t>1384.44</a:t>
            </a:r>
            <a:endParaRPr lang="zh-TW" altLang="en-US" sz="2400" dirty="0"/>
          </a:p>
        </p:txBody>
      </p:sp>
      <p:sp>
        <p:nvSpPr>
          <p:cNvPr id="8" name="文字方塊 7"/>
          <p:cNvSpPr txBox="1"/>
          <p:nvPr/>
        </p:nvSpPr>
        <p:spPr>
          <a:xfrm>
            <a:off x="678800" y="3755290"/>
            <a:ext cx="28581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Average Error = </a:t>
            </a:r>
            <a:r>
              <a:rPr lang="en-US" altLang="zh-TW" sz="2400" dirty="0" smtClean="0"/>
              <a:t>0.639</a:t>
            </a:r>
            <a:endParaRPr lang="zh-TW" altLang="en-US" sz="2400" dirty="0"/>
          </a:p>
        </p:txBody>
      </p:sp>
      <p:sp>
        <p:nvSpPr>
          <p:cNvPr id="9" name="矩形 8"/>
          <p:cNvSpPr/>
          <p:nvPr/>
        </p:nvSpPr>
        <p:spPr>
          <a:xfrm>
            <a:off x="268738" y="3045033"/>
            <a:ext cx="226722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b="1" i="1" u="sng" dirty="0"/>
              <a:t>Best Function </a:t>
            </a:r>
            <a:endParaRPr lang="zh-TW" altLang="en-US" sz="2800" b="1" i="1" u="sng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678800" y="5877451"/>
            <a:ext cx="29788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The results are so bad.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226551" y="716512"/>
            <a:ext cx="141737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u="sng" dirty="0" smtClean="0"/>
              <a:t>Model 5</a:t>
            </a:r>
            <a:endParaRPr lang="zh-TW" altLang="en-US" sz="2800" b="1" u="sng" dirty="0"/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3226168"/>
            <a:ext cx="1631983" cy="2781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1344" y="935135"/>
            <a:ext cx="331434" cy="15121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9869" y="4137940"/>
            <a:ext cx="331434" cy="15121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852" y="27382"/>
            <a:ext cx="4946336" cy="34324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1303" y="3438048"/>
            <a:ext cx="4947501" cy="33928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4" name="文字方塊 13"/>
              <p:cNvSpPr txBox="1"/>
              <p:nvPr/>
            </p:nvSpPr>
            <p:spPr>
              <a:xfrm>
                <a:off x="35496" y="1616306"/>
                <a:ext cx="4067944" cy="830997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y = b + w</a:t>
                </a:r>
                <a:r>
                  <a:rPr lang="en-US" altLang="zh-TW" sz="2400" baseline="-25000" dirty="0"/>
                  <a:t>1</a:t>
                </a:r>
                <a:r>
                  <a:rPr lang="en-US" altLang="zh-TW" sz="2400" dirty="0"/>
                  <a:t>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altLang="zh-TW" sz="2400" dirty="0"/>
                  <a:t> x</a:t>
                </a:r>
                <a:r>
                  <a:rPr lang="en-US" altLang="zh-CN" sz="2400" baseline="-25000" dirty="0"/>
                  <a:t>TV</a:t>
                </a:r>
                <a:r>
                  <a:rPr lang="en-US" altLang="zh-TW" sz="2400" baseline="-25000" dirty="0"/>
                  <a:t> </a:t>
                </a:r>
                <a:r>
                  <a:rPr lang="en-US" altLang="zh-TW" sz="2400" dirty="0"/>
                  <a:t>+ w</a:t>
                </a:r>
                <a:r>
                  <a:rPr lang="en-US" altLang="zh-TW" sz="2400" baseline="-25000" dirty="0"/>
                  <a:t>2</a:t>
                </a:r>
                <a:r>
                  <a:rPr lang="en-US" altLang="zh-TW" sz="2400" dirty="0"/>
                  <a:t>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altLang="zh-TW" sz="2400" dirty="0"/>
                  <a:t> (x</a:t>
                </a:r>
                <a:r>
                  <a:rPr lang="en-US" altLang="zh-CN" sz="2400" baseline="-25000" dirty="0"/>
                  <a:t>TV</a:t>
                </a:r>
                <a:r>
                  <a:rPr lang="en-US" altLang="zh-TW" sz="2400" dirty="0"/>
                  <a:t>)</a:t>
                </a:r>
                <a:r>
                  <a:rPr lang="en-US" altLang="zh-TW" sz="2400" baseline="30000" dirty="0"/>
                  <a:t>2</a:t>
                </a:r>
                <a:r>
                  <a:rPr lang="en-US" altLang="zh-TW" sz="2400" dirty="0"/>
                  <a:t>+  w</a:t>
                </a:r>
                <a:r>
                  <a:rPr lang="en-US" altLang="zh-TW" sz="2400" baseline="-25000" dirty="0"/>
                  <a:t>3</a:t>
                </a:r>
                <a:r>
                  <a:rPr lang="en-US" altLang="zh-TW" sz="2400" dirty="0"/>
                  <a:t>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altLang="zh-TW" sz="2400" dirty="0"/>
                  <a:t> (</a:t>
                </a:r>
                <a:r>
                  <a:rPr lang="en-US" altLang="zh-TW" sz="2400" dirty="0" err="1"/>
                  <a:t>x</a:t>
                </a:r>
                <a:r>
                  <a:rPr lang="en-US" altLang="zh-CN" sz="2400" baseline="-25000" dirty="0" err="1"/>
                  <a:t>TV</a:t>
                </a:r>
                <a:r>
                  <a:rPr lang="en-US" altLang="zh-TW" sz="2400" dirty="0"/>
                  <a:t>)</a:t>
                </a:r>
                <a:r>
                  <a:rPr lang="en-US" altLang="zh-TW" sz="2400" baseline="30000" dirty="0"/>
                  <a:t>3 </a:t>
                </a:r>
                <a:r>
                  <a:rPr lang="en-US" altLang="zh-TW" sz="2400" dirty="0"/>
                  <a:t>+ w</a:t>
                </a:r>
                <a:r>
                  <a:rPr lang="en-US" altLang="zh-TW" sz="2400" baseline="-25000" dirty="0"/>
                  <a:t>4</a:t>
                </a:r>
                <a:r>
                  <a:rPr lang="en-US" altLang="zh-TW" sz="2400" dirty="0"/>
                  <a:t>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altLang="zh-TW" sz="2400" dirty="0"/>
                  <a:t> (</a:t>
                </a:r>
                <a:r>
                  <a:rPr lang="en-US" altLang="zh-TW" sz="2400" dirty="0" err="1" smtClean="0"/>
                  <a:t>x</a:t>
                </a:r>
                <a:r>
                  <a:rPr lang="en-US" altLang="zh-CN" sz="2400" baseline="-25000" dirty="0" err="1" smtClean="0"/>
                  <a:t>TV</a:t>
                </a:r>
                <a:r>
                  <a:rPr lang="en-US" altLang="zh-TW" sz="2400" dirty="0" smtClean="0"/>
                  <a:t>)</a:t>
                </a:r>
                <a:r>
                  <a:rPr lang="en-US" altLang="zh-TW" sz="2400" baseline="30000" dirty="0" smtClean="0"/>
                  <a:t>4</a:t>
                </a:r>
                <a:r>
                  <a:rPr lang="en-US" altLang="zh-TW" sz="2400" dirty="0" smtClean="0"/>
                  <a:t>+ </a:t>
                </a:r>
                <a:r>
                  <a:rPr lang="en-US" altLang="zh-TW" sz="2400" dirty="0"/>
                  <a:t>w</a:t>
                </a:r>
                <a:r>
                  <a:rPr lang="en-US" altLang="zh-TW" sz="2400" baseline="-25000" dirty="0"/>
                  <a:t>5</a:t>
                </a:r>
                <a:r>
                  <a:rPr lang="en-US" altLang="zh-TW" sz="2400" dirty="0"/>
                  <a:t>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altLang="zh-TW" sz="2400" dirty="0"/>
                  <a:t> (x</a:t>
                </a:r>
                <a:r>
                  <a:rPr lang="en-US" altLang="zh-CN" sz="2400" baseline="-25000" dirty="0"/>
                  <a:t>TV</a:t>
                </a:r>
                <a:r>
                  <a:rPr lang="en-US" altLang="zh-TW" sz="2400" dirty="0" smtClean="0"/>
                  <a:t>)</a:t>
                </a:r>
                <a:r>
                  <a:rPr lang="en-US" altLang="zh-TW" sz="2400" baseline="30000" dirty="0" smtClean="0"/>
                  <a:t>5</a:t>
                </a:r>
                <a:endParaRPr lang="zh-TW" altLang="en-US" sz="2400" baseline="30000" dirty="0"/>
              </a:p>
            </p:txBody>
          </p:sp>
        </mc:Choice>
        <mc:Fallback>
          <p:sp>
            <p:nvSpPr>
              <p:cNvPr id="14" name="文字方塊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96" y="1616306"/>
                <a:ext cx="4067944" cy="830997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60229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/>
      <p:bldP spid="9" grpId="0"/>
      <p:bldP spid="12" grpId="0"/>
      <p:bldP spid="14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6950" y="430301"/>
            <a:ext cx="4274669" cy="31536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橢圓 19"/>
          <p:cNvSpPr/>
          <p:nvPr/>
        </p:nvSpPr>
        <p:spPr>
          <a:xfrm>
            <a:off x="4716528" y="3562600"/>
            <a:ext cx="4034859" cy="1649979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橢圓 18"/>
          <p:cNvSpPr/>
          <p:nvPr/>
        </p:nvSpPr>
        <p:spPr>
          <a:xfrm>
            <a:off x="5620379" y="3827052"/>
            <a:ext cx="2227159" cy="1121077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TW" dirty="0"/>
              <a:t>Model Selection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811530" y="2449357"/>
                <a:ext cx="3344366" cy="461665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y = b + w</a:t>
                </a:r>
                <a:r>
                  <a:rPr lang="en-US" altLang="zh-TW" sz="2400" baseline="-25000" dirty="0"/>
                  <a:t>1</a:t>
                </a:r>
                <a:r>
                  <a:rPr lang="en-US" altLang="zh-TW" sz="2400" dirty="0"/>
                  <a:t>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altLang="zh-TW" sz="2400" dirty="0"/>
                  <a:t> x</a:t>
                </a:r>
                <a:r>
                  <a:rPr lang="en-US" altLang="zh-CN" sz="2400" baseline="-25000" dirty="0"/>
                  <a:t>TV</a:t>
                </a:r>
                <a:r>
                  <a:rPr lang="en-US" altLang="zh-TW" sz="2400" baseline="-25000" dirty="0"/>
                  <a:t> </a:t>
                </a:r>
                <a:r>
                  <a:rPr lang="en-US" altLang="zh-TW" sz="2400" dirty="0"/>
                  <a:t>+ w</a:t>
                </a:r>
                <a:r>
                  <a:rPr lang="en-US" altLang="zh-TW" sz="2400" baseline="-25000" dirty="0"/>
                  <a:t>2</a:t>
                </a:r>
                <a:r>
                  <a:rPr lang="en-US" altLang="zh-TW" sz="2400" dirty="0"/>
                  <a:t>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altLang="zh-TW" sz="2400" dirty="0"/>
                  <a:t>(x</a:t>
                </a:r>
                <a:r>
                  <a:rPr lang="en-US" altLang="zh-CN" sz="2400" baseline="-25000" dirty="0"/>
                  <a:t>TV</a:t>
                </a:r>
                <a:r>
                  <a:rPr lang="en-US" altLang="zh-TW" sz="2400" dirty="0"/>
                  <a:t>)</a:t>
                </a:r>
                <a:r>
                  <a:rPr lang="en-US" altLang="zh-TW" sz="2400" baseline="30000" dirty="0"/>
                  <a:t>2</a:t>
                </a:r>
                <a:endParaRPr lang="zh-TW" altLang="en-US" sz="2400" baseline="30000" dirty="0"/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530" y="2449357"/>
                <a:ext cx="3344366" cy="461665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/>
              <p:cNvSpPr txBox="1"/>
              <p:nvPr/>
            </p:nvSpPr>
            <p:spPr>
              <a:xfrm>
                <a:off x="811530" y="3088942"/>
                <a:ext cx="3344366" cy="830997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y = b + w</a:t>
                </a:r>
                <a:r>
                  <a:rPr lang="en-US" altLang="zh-TW" sz="2400" baseline="-25000" dirty="0"/>
                  <a:t>1</a:t>
                </a:r>
                <a:r>
                  <a:rPr lang="en-US" altLang="zh-TW" sz="2400" dirty="0"/>
                  <a:t>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altLang="zh-TW" sz="2400" dirty="0"/>
                  <a:t>x</a:t>
                </a:r>
                <a:r>
                  <a:rPr lang="en-US" altLang="zh-CN" sz="2400" baseline="-25000" dirty="0"/>
                  <a:t>TV</a:t>
                </a:r>
                <a:r>
                  <a:rPr lang="en-US" altLang="zh-TW" sz="2400" dirty="0"/>
                  <a:t>+ w</a:t>
                </a:r>
                <a:r>
                  <a:rPr lang="en-US" altLang="zh-TW" sz="2400" baseline="-25000" dirty="0"/>
                  <a:t>2</a:t>
                </a:r>
                <a:r>
                  <a:rPr lang="en-US" altLang="zh-TW" sz="2400" dirty="0"/>
                  <a:t>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altLang="zh-TW" sz="2400" dirty="0"/>
                  <a:t> (</a:t>
                </a:r>
                <a:r>
                  <a:rPr lang="en-US" altLang="zh-TW" sz="2400" dirty="0" err="1"/>
                  <a:t>x</a:t>
                </a:r>
                <a:r>
                  <a:rPr lang="en-US" altLang="zh-CN" sz="2400" baseline="-25000" dirty="0" err="1"/>
                  <a:t>TV</a:t>
                </a:r>
                <a:r>
                  <a:rPr lang="en-US" altLang="zh-TW" sz="2400" dirty="0"/>
                  <a:t>)</a:t>
                </a:r>
                <a:r>
                  <a:rPr lang="en-US" altLang="zh-TW" sz="2400" baseline="30000" dirty="0"/>
                  <a:t>2</a:t>
                </a:r>
              </a:p>
              <a:p>
                <a:r>
                  <a:rPr lang="en-US" altLang="zh-TW" sz="2400" dirty="0"/>
                  <a:t>+ w</a:t>
                </a:r>
                <a:r>
                  <a:rPr lang="en-US" altLang="zh-TW" sz="2400" baseline="-25000" dirty="0"/>
                  <a:t>3</a:t>
                </a:r>
                <a:r>
                  <a:rPr lang="en-US" altLang="zh-TW" sz="2400" dirty="0"/>
                  <a:t>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altLang="zh-TW" sz="2400" dirty="0"/>
                  <a:t> (</a:t>
                </a:r>
                <a:r>
                  <a:rPr lang="en-US" altLang="zh-TW" sz="2400" dirty="0" err="1"/>
                  <a:t>x</a:t>
                </a:r>
                <a:r>
                  <a:rPr lang="en-US" altLang="zh-CN" sz="2400" baseline="-25000" dirty="0" err="1"/>
                  <a:t>TV</a:t>
                </a:r>
                <a:r>
                  <a:rPr lang="en-US" altLang="zh-TW" sz="2400" dirty="0"/>
                  <a:t>)</a:t>
                </a:r>
                <a:r>
                  <a:rPr lang="en-US" altLang="zh-TW" sz="2400" baseline="30000" dirty="0"/>
                  <a:t>3</a:t>
                </a:r>
                <a:endParaRPr lang="zh-TW" altLang="en-US" sz="2400" baseline="30000" dirty="0"/>
              </a:p>
            </p:txBody>
          </p:sp>
        </mc:Choice>
        <mc:Fallback xmlns="">
          <p:sp>
            <p:nvSpPr>
              <p:cNvPr id="11" name="文字方塊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530" y="3088942"/>
                <a:ext cx="3344366" cy="830997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/>
              <p:cNvSpPr txBox="1"/>
              <p:nvPr/>
            </p:nvSpPr>
            <p:spPr>
              <a:xfrm>
                <a:off x="811530" y="4097859"/>
                <a:ext cx="3344365" cy="830997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y = b + w</a:t>
                </a:r>
                <a:r>
                  <a:rPr lang="en-US" altLang="zh-TW" sz="2400" baseline="-25000" dirty="0"/>
                  <a:t>1</a:t>
                </a:r>
                <a:r>
                  <a:rPr lang="en-US" altLang="zh-TW" sz="2400" dirty="0"/>
                  <a:t>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altLang="zh-TW" sz="2400" dirty="0"/>
                  <a:t> x</a:t>
                </a:r>
                <a:r>
                  <a:rPr lang="en-US" altLang="zh-CN" sz="2400" baseline="-25000" dirty="0"/>
                  <a:t>TV</a:t>
                </a:r>
                <a:r>
                  <a:rPr lang="en-US" altLang="zh-TW" sz="2400" baseline="-25000" dirty="0"/>
                  <a:t> </a:t>
                </a:r>
                <a:r>
                  <a:rPr lang="en-US" altLang="zh-TW" sz="2400" dirty="0"/>
                  <a:t>+ w</a:t>
                </a:r>
                <a:r>
                  <a:rPr lang="en-US" altLang="zh-TW" sz="2400" baseline="-25000" dirty="0"/>
                  <a:t>2</a:t>
                </a:r>
                <a:r>
                  <a:rPr lang="en-US" altLang="zh-TW" sz="2400" dirty="0"/>
                  <a:t>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altLang="zh-TW" sz="2400" dirty="0"/>
                  <a:t>(</a:t>
                </a:r>
                <a:r>
                  <a:rPr lang="en-US" altLang="zh-TW" sz="2400" dirty="0" err="1" smtClean="0"/>
                  <a:t>x</a:t>
                </a:r>
                <a:r>
                  <a:rPr lang="en-US" altLang="zh-CN" sz="2400" baseline="-25000" dirty="0" err="1" smtClean="0"/>
                  <a:t>TV</a:t>
                </a:r>
                <a:r>
                  <a:rPr lang="en-US" altLang="zh-TW" sz="2400" dirty="0" smtClean="0"/>
                  <a:t>)</a:t>
                </a:r>
                <a:r>
                  <a:rPr lang="en-US" altLang="zh-TW" sz="2400" baseline="30000" dirty="0" smtClean="0"/>
                  <a:t>2 </a:t>
                </a:r>
                <a:r>
                  <a:rPr lang="en-US" altLang="zh-TW" sz="2400" dirty="0" smtClean="0"/>
                  <a:t>+  </a:t>
                </a:r>
                <a:r>
                  <a:rPr lang="en-US" altLang="zh-TW" sz="2400" dirty="0"/>
                  <a:t>w</a:t>
                </a:r>
                <a:r>
                  <a:rPr lang="en-US" altLang="zh-TW" sz="2400" baseline="-25000" dirty="0"/>
                  <a:t>3</a:t>
                </a:r>
                <a:r>
                  <a:rPr lang="en-US" altLang="zh-TW" sz="2400" dirty="0"/>
                  <a:t>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altLang="zh-TW" sz="2400" dirty="0"/>
                  <a:t> (</a:t>
                </a:r>
                <a:r>
                  <a:rPr lang="en-US" altLang="zh-TW" sz="2400" dirty="0" err="1"/>
                  <a:t>x</a:t>
                </a:r>
                <a:r>
                  <a:rPr lang="en-US" altLang="zh-CN" sz="2400" baseline="-25000" dirty="0" err="1"/>
                  <a:t>TV</a:t>
                </a:r>
                <a:r>
                  <a:rPr lang="en-US" altLang="zh-TW" sz="2400" dirty="0"/>
                  <a:t>)</a:t>
                </a:r>
                <a:r>
                  <a:rPr lang="en-US" altLang="zh-TW" sz="2400" baseline="30000" dirty="0"/>
                  <a:t>3 </a:t>
                </a:r>
                <a:r>
                  <a:rPr lang="en-US" altLang="zh-TW" sz="2400" dirty="0"/>
                  <a:t>+ w</a:t>
                </a:r>
                <a:r>
                  <a:rPr lang="en-US" altLang="zh-TW" sz="2400" baseline="-25000" dirty="0"/>
                  <a:t>4</a:t>
                </a:r>
                <a:r>
                  <a:rPr lang="en-US" altLang="zh-TW" sz="2400" dirty="0"/>
                  <a:t>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altLang="zh-TW" sz="2400" dirty="0"/>
                  <a:t> (</a:t>
                </a:r>
                <a:r>
                  <a:rPr lang="en-US" altLang="zh-TW" sz="2400" dirty="0" err="1"/>
                  <a:t>x</a:t>
                </a:r>
                <a:r>
                  <a:rPr lang="en-US" altLang="zh-CN" sz="2400" baseline="-25000" dirty="0" err="1"/>
                  <a:t>TV</a:t>
                </a:r>
                <a:r>
                  <a:rPr lang="en-US" altLang="zh-TW" sz="2400" dirty="0"/>
                  <a:t>)</a:t>
                </a:r>
                <a:r>
                  <a:rPr lang="en-US" altLang="zh-TW" sz="2400" baseline="30000" dirty="0"/>
                  <a:t>4</a:t>
                </a:r>
                <a:endParaRPr lang="zh-TW" altLang="en-US" sz="2400" baseline="30000" dirty="0"/>
              </a:p>
            </p:txBody>
          </p:sp>
        </mc:Choice>
        <mc:Fallback xmlns="">
          <p:sp>
            <p:nvSpPr>
              <p:cNvPr id="12" name="文字方塊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530" y="4097859"/>
                <a:ext cx="3344365" cy="830997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/>
              <p:cNvSpPr txBox="1"/>
              <p:nvPr/>
            </p:nvSpPr>
            <p:spPr>
              <a:xfrm>
                <a:off x="811530" y="1808413"/>
                <a:ext cx="3344366" cy="461665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y = b + w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altLang="zh-TW" sz="2400" dirty="0"/>
                  <a:t> x</a:t>
                </a:r>
                <a:r>
                  <a:rPr lang="en-US" altLang="zh-CN" sz="2400" baseline="-25000" dirty="0"/>
                  <a:t>TV</a:t>
                </a:r>
                <a:endParaRPr lang="zh-TW" altLang="en-US" sz="2400" baseline="30000" dirty="0"/>
              </a:p>
            </p:txBody>
          </p:sp>
        </mc:Choice>
        <mc:Fallback xmlns=""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530" y="1808413"/>
                <a:ext cx="3344366" cy="461665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/>
              <p:cNvSpPr txBox="1"/>
              <p:nvPr/>
            </p:nvSpPr>
            <p:spPr>
              <a:xfrm>
                <a:off x="811529" y="5106776"/>
                <a:ext cx="3493039" cy="1200329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y = b + w</a:t>
                </a:r>
                <a:r>
                  <a:rPr lang="en-US" altLang="zh-TW" sz="2400" baseline="-25000" dirty="0"/>
                  <a:t>1</a:t>
                </a:r>
                <a:r>
                  <a:rPr lang="en-US" altLang="zh-TW" sz="2400" dirty="0"/>
                  <a:t>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altLang="zh-TW" sz="2400" dirty="0"/>
                  <a:t> x</a:t>
                </a:r>
                <a:r>
                  <a:rPr lang="en-US" altLang="zh-CN" sz="2400" baseline="-25000" dirty="0"/>
                  <a:t>TV</a:t>
                </a:r>
                <a:r>
                  <a:rPr lang="en-US" altLang="zh-TW" sz="2400" baseline="-25000" dirty="0"/>
                  <a:t> </a:t>
                </a:r>
                <a:r>
                  <a:rPr lang="en-US" altLang="zh-TW" sz="2400" dirty="0"/>
                  <a:t>+ w</a:t>
                </a:r>
                <a:r>
                  <a:rPr lang="en-US" altLang="zh-TW" sz="2400" baseline="-25000" dirty="0"/>
                  <a:t>2</a:t>
                </a:r>
                <a:r>
                  <a:rPr lang="en-US" altLang="zh-TW" sz="2400" dirty="0"/>
                  <a:t>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altLang="zh-TW" sz="2400" dirty="0"/>
                  <a:t> (</a:t>
                </a:r>
                <a:r>
                  <a:rPr lang="en-US" altLang="zh-TW" sz="2400" dirty="0" err="1" smtClean="0"/>
                  <a:t>x</a:t>
                </a:r>
                <a:r>
                  <a:rPr lang="en-US" altLang="zh-CN" sz="2400" baseline="-25000" dirty="0" err="1" smtClean="0"/>
                  <a:t>TV</a:t>
                </a:r>
                <a:r>
                  <a:rPr lang="en-US" altLang="zh-TW" sz="2400" dirty="0" smtClean="0"/>
                  <a:t>)</a:t>
                </a:r>
                <a:r>
                  <a:rPr lang="en-US" altLang="zh-TW" sz="2400" baseline="30000" dirty="0" smtClean="0"/>
                  <a:t>2  </a:t>
                </a:r>
                <a:r>
                  <a:rPr lang="en-US" altLang="zh-TW" sz="2400" dirty="0" smtClean="0"/>
                  <a:t>+  </a:t>
                </a:r>
                <a:r>
                  <a:rPr lang="en-US" altLang="zh-TW" sz="2400" dirty="0"/>
                  <a:t>w</a:t>
                </a:r>
                <a:r>
                  <a:rPr lang="en-US" altLang="zh-TW" sz="2400" baseline="-25000" dirty="0"/>
                  <a:t>3</a:t>
                </a:r>
                <a:r>
                  <a:rPr lang="en-US" altLang="zh-TW" sz="2400" dirty="0"/>
                  <a:t>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altLang="zh-TW" sz="2400" dirty="0"/>
                  <a:t> (</a:t>
                </a:r>
                <a:r>
                  <a:rPr lang="en-US" altLang="zh-TW" sz="2400" dirty="0" err="1"/>
                  <a:t>x</a:t>
                </a:r>
                <a:r>
                  <a:rPr lang="en-US" altLang="zh-CN" sz="2400" baseline="-25000" dirty="0" err="1"/>
                  <a:t>TV</a:t>
                </a:r>
                <a:r>
                  <a:rPr lang="en-US" altLang="zh-TW" sz="2400" dirty="0"/>
                  <a:t>)</a:t>
                </a:r>
                <a:r>
                  <a:rPr lang="en-US" altLang="zh-TW" sz="2400" baseline="30000" dirty="0"/>
                  <a:t>3 </a:t>
                </a:r>
                <a:r>
                  <a:rPr lang="en-US" altLang="zh-TW" sz="2400" dirty="0"/>
                  <a:t>+ w</a:t>
                </a:r>
                <a:r>
                  <a:rPr lang="en-US" altLang="zh-TW" sz="2400" baseline="-25000" dirty="0"/>
                  <a:t>4</a:t>
                </a:r>
                <a:r>
                  <a:rPr lang="en-US" altLang="zh-TW" sz="2400" dirty="0"/>
                  <a:t>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altLang="zh-TW" sz="2400" dirty="0"/>
                  <a:t> (</a:t>
                </a:r>
                <a:r>
                  <a:rPr lang="en-US" altLang="zh-TW" sz="2400" dirty="0" err="1"/>
                  <a:t>x</a:t>
                </a:r>
                <a:r>
                  <a:rPr lang="en-US" altLang="zh-CN" sz="2400" baseline="-25000" dirty="0" err="1"/>
                  <a:t>TV</a:t>
                </a:r>
                <a:r>
                  <a:rPr lang="en-US" altLang="zh-TW" sz="2400" dirty="0"/>
                  <a:t>)</a:t>
                </a:r>
                <a:r>
                  <a:rPr lang="en-US" altLang="zh-TW" sz="2400" baseline="30000" dirty="0"/>
                  <a:t>4</a:t>
                </a:r>
                <a:r>
                  <a:rPr lang="en-US" altLang="zh-TW" sz="2400" dirty="0"/>
                  <a:t>+ w</a:t>
                </a:r>
                <a:r>
                  <a:rPr lang="en-US" altLang="zh-TW" sz="2400" baseline="-25000" dirty="0"/>
                  <a:t>5</a:t>
                </a:r>
                <a:r>
                  <a:rPr lang="en-US" altLang="zh-TW" sz="2400" dirty="0"/>
                  <a:t>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altLang="zh-TW" sz="2400" dirty="0"/>
                  <a:t> (x</a:t>
                </a:r>
                <a:r>
                  <a:rPr lang="en-US" altLang="zh-CN" sz="2400" baseline="-25000" dirty="0"/>
                  <a:t>TV</a:t>
                </a:r>
                <a:r>
                  <a:rPr lang="en-US" altLang="zh-TW" sz="2400" dirty="0"/>
                  <a:t>)</a:t>
                </a:r>
                <a:r>
                  <a:rPr lang="en-US" altLang="zh-TW" sz="2400" baseline="30000" dirty="0"/>
                  <a:t>5</a:t>
                </a:r>
                <a:endParaRPr lang="zh-TW" altLang="en-US" sz="2400" baseline="30000" dirty="0"/>
              </a:p>
            </p:txBody>
          </p:sp>
        </mc:Choice>
        <mc:Fallback xmlns="">
          <p:sp>
            <p:nvSpPr>
              <p:cNvPr id="14" name="文字方塊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529" y="5106776"/>
                <a:ext cx="3493039" cy="1200329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字方塊 2"/>
          <p:cNvSpPr txBox="1"/>
          <p:nvPr/>
        </p:nvSpPr>
        <p:spPr>
          <a:xfrm>
            <a:off x="319161" y="1808412"/>
            <a:ext cx="4923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1.</a:t>
            </a:r>
            <a:endParaRPr lang="zh-TW" altLang="en-US" sz="2400" dirty="0"/>
          </a:p>
        </p:txBody>
      </p:sp>
      <p:sp>
        <p:nvSpPr>
          <p:cNvPr id="15" name="文字方塊 14"/>
          <p:cNvSpPr txBox="1"/>
          <p:nvPr/>
        </p:nvSpPr>
        <p:spPr>
          <a:xfrm>
            <a:off x="319160" y="2447997"/>
            <a:ext cx="4923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2.</a:t>
            </a:r>
            <a:endParaRPr lang="zh-TW" altLang="en-US" sz="2400" dirty="0"/>
          </a:p>
        </p:txBody>
      </p:sp>
      <p:sp>
        <p:nvSpPr>
          <p:cNvPr id="16" name="文字方塊 15"/>
          <p:cNvSpPr txBox="1"/>
          <p:nvPr/>
        </p:nvSpPr>
        <p:spPr>
          <a:xfrm>
            <a:off x="319159" y="3277089"/>
            <a:ext cx="4923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3.</a:t>
            </a:r>
            <a:endParaRPr lang="zh-TW" altLang="en-US" sz="2400" dirty="0"/>
          </a:p>
        </p:txBody>
      </p:sp>
      <p:sp>
        <p:nvSpPr>
          <p:cNvPr id="17" name="文字方塊 16"/>
          <p:cNvSpPr txBox="1"/>
          <p:nvPr/>
        </p:nvSpPr>
        <p:spPr>
          <a:xfrm>
            <a:off x="319158" y="4286006"/>
            <a:ext cx="4923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4.</a:t>
            </a:r>
            <a:endParaRPr lang="zh-TW" altLang="en-US" sz="2400" dirty="0"/>
          </a:p>
        </p:txBody>
      </p:sp>
      <p:sp>
        <p:nvSpPr>
          <p:cNvPr id="18" name="文字方塊 17"/>
          <p:cNvSpPr txBox="1"/>
          <p:nvPr/>
        </p:nvSpPr>
        <p:spPr>
          <a:xfrm>
            <a:off x="319158" y="5474202"/>
            <a:ext cx="4923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5.</a:t>
            </a:r>
            <a:endParaRPr lang="zh-TW" altLang="en-US" sz="2400" dirty="0"/>
          </a:p>
        </p:txBody>
      </p:sp>
      <p:sp>
        <p:nvSpPr>
          <p:cNvPr id="5" name="文字方塊 4"/>
          <p:cNvSpPr txBox="1"/>
          <p:nvPr/>
        </p:nvSpPr>
        <p:spPr>
          <a:xfrm>
            <a:off x="5550472" y="44624"/>
            <a:ext cx="25040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Training Data</a:t>
            </a:r>
            <a:endParaRPr lang="zh-TW" altLang="en-US" sz="2400" dirty="0"/>
          </a:p>
        </p:txBody>
      </p:sp>
      <p:sp>
        <p:nvSpPr>
          <p:cNvPr id="6" name="橢圓 5"/>
          <p:cNvSpPr/>
          <p:nvPr/>
        </p:nvSpPr>
        <p:spPr>
          <a:xfrm>
            <a:off x="6023541" y="4073441"/>
            <a:ext cx="1420837" cy="716753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文字方塊 20"/>
          <p:cNvSpPr txBox="1"/>
          <p:nvPr/>
        </p:nvSpPr>
        <p:spPr>
          <a:xfrm>
            <a:off x="4811101" y="5311997"/>
            <a:ext cx="44527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A more complex model yields lower error on training data.</a:t>
            </a:r>
            <a:endParaRPr lang="zh-TW" altLang="en-US" sz="2400" dirty="0"/>
          </a:p>
        </p:txBody>
      </p:sp>
      <p:sp>
        <p:nvSpPr>
          <p:cNvPr id="22" name="文字方塊 21"/>
          <p:cNvSpPr txBox="1"/>
          <p:nvPr/>
        </p:nvSpPr>
        <p:spPr>
          <a:xfrm>
            <a:off x="4304569" y="6120532"/>
            <a:ext cx="48394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If we can truly find the best function</a:t>
            </a:r>
            <a:endParaRPr lang="zh-TW" altLang="en-US" sz="2400" dirty="0"/>
          </a:p>
        </p:txBody>
      </p:sp>
      <p:cxnSp>
        <p:nvCxnSpPr>
          <p:cNvPr id="23" name="直線單箭頭接點 22"/>
          <p:cNvCxnSpPr>
            <a:stCxn id="11" idx="3"/>
          </p:cNvCxnSpPr>
          <p:nvPr/>
        </p:nvCxnSpPr>
        <p:spPr>
          <a:xfrm>
            <a:off x="4155896" y="3504441"/>
            <a:ext cx="1867645" cy="78156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23"/>
          <p:cNvCxnSpPr>
            <a:endCxn id="19" idx="2"/>
          </p:cNvCxnSpPr>
          <p:nvPr/>
        </p:nvCxnSpPr>
        <p:spPr>
          <a:xfrm flipV="1">
            <a:off x="4155895" y="4387591"/>
            <a:ext cx="1464484" cy="15048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/>
          <p:cNvCxnSpPr>
            <a:stCxn id="14" idx="3"/>
          </p:cNvCxnSpPr>
          <p:nvPr/>
        </p:nvCxnSpPr>
        <p:spPr>
          <a:xfrm flipV="1">
            <a:off x="4304568" y="4879427"/>
            <a:ext cx="785150" cy="82751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6123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19" grpId="0" animBg="1"/>
      <p:bldP spid="5" grpId="0"/>
      <p:bldP spid="6" grpId="0" animBg="1"/>
      <p:bldP spid="21" grpId="0"/>
      <p:bldP spid="22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636" y="1484784"/>
            <a:ext cx="5041008" cy="37874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Model Selection</a:t>
            </a:r>
            <a:endParaRPr lang="zh-TW" altLang="en-US" dirty="0"/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9111296"/>
              </p:ext>
            </p:extLst>
          </p:nvPr>
        </p:nvGraphicFramePr>
        <p:xfrm>
          <a:off x="5827565" y="2162082"/>
          <a:ext cx="3208931" cy="225171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8286">
                  <a:extLst>
                    <a:ext uri="{9D8B030D-6E8A-4147-A177-3AD203B41FA5}">
                      <a16:colId xmlns="" xmlns:a16="http://schemas.microsoft.com/office/drawing/2014/main" val="860062618"/>
                    </a:ext>
                  </a:extLst>
                </a:gridCol>
                <a:gridCol w="1028286">
                  <a:extLst>
                    <a:ext uri="{9D8B030D-6E8A-4147-A177-3AD203B41FA5}">
                      <a16:colId xmlns="" xmlns:a16="http://schemas.microsoft.com/office/drawing/2014/main" val="1927451146"/>
                    </a:ext>
                  </a:extLst>
                </a:gridCol>
                <a:gridCol w="1152359">
                  <a:extLst>
                    <a:ext uri="{9D8B030D-6E8A-4147-A177-3AD203B41FA5}">
                      <a16:colId xmlns="" xmlns:a16="http://schemas.microsoft.com/office/drawing/2014/main" val="3983869741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ctr" fontAlgn="ctr"/>
                      <a:endParaRPr lang="zh-TW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>
                          <a:effectLst/>
                        </a:rPr>
                        <a:t>Training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>
                          <a:effectLst/>
                        </a:rPr>
                        <a:t>Testing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25430694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u="none" strike="noStrike">
                          <a:effectLst/>
                        </a:rPr>
                        <a:t>1</a:t>
                      </a:r>
                      <a:endParaRPr lang="en-US" altLang="zh-TW" sz="24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4.84</a:t>
                      </a:r>
                      <a:endParaRPr lang="en-US" altLang="zh-TW" sz="2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14.32</a:t>
                      </a:r>
                      <a:endParaRPr lang="en-US" altLang="zh-TW" sz="2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407664536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u="none" strike="noStrike">
                          <a:effectLst/>
                        </a:rPr>
                        <a:t>2</a:t>
                      </a:r>
                      <a:endParaRPr lang="en-US" altLang="zh-TW" sz="24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4.83</a:t>
                      </a:r>
                      <a:endParaRPr lang="en-US" altLang="zh-TW" sz="2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14.2</a:t>
                      </a:r>
                      <a:endParaRPr lang="en-US" altLang="zh-TW" sz="2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331149310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u="none" strike="noStrike">
                          <a:effectLst/>
                        </a:rPr>
                        <a:t>3</a:t>
                      </a:r>
                      <a:endParaRPr lang="en-US" altLang="zh-TW" sz="24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3.73</a:t>
                      </a:r>
                      <a:endParaRPr lang="en-US" altLang="zh-TW" sz="2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25.5</a:t>
                      </a:r>
                      <a:endParaRPr lang="en-US" altLang="zh-TW" sz="2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242126856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u="none" strike="noStrike">
                          <a:effectLst/>
                        </a:rPr>
                        <a:t>4</a:t>
                      </a:r>
                      <a:endParaRPr lang="en-US" altLang="zh-TW" sz="24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2.22</a:t>
                      </a:r>
                      <a:endParaRPr lang="en-US" altLang="zh-TW" sz="2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170.54</a:t>
                      </a:r>
                      <a:endParaRPr lang="en-US" altLang="zh-TW" sz="2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27118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u="none" strike="noStrike">
                          <a:effectLst/>
                        </a:rPr>
                        <a:t>5</a:t>
                      </a:r>
                      <a:endParaRPr lang="en-US" altLang="zh-TW" sz="24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0.64</a:t>
                      </a:r>
                      <a:endParaRPr lang="en-US" altLang="zh-TW" sz="2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1384.44</a:t>
                      </a:r>
                      <a:endParaRPr lang="en-US" altLang="zh-TW" sz="2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2690352049"/>
                  </a:ext>
                </a:extLst>
              </a:tr>
            </a:tbl>
          </a:graphicData>
        </a:graphic>
      </p:graphicFrame>
      <p:sp>
        <p:nvSpPr>
          <p:cNvPr id="3" name="矩形 2"/>
          <p:cNvSpPr/>
          <p:nvPr/>
        </p:nvSpPr>
        <p:spPr>
          <a:xfrm>
            <a:off x="5827565" y="2903984"/>
            <a:ext cx="3208931" cy="381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橢圓 3"/>
          <p:cNvSpPr/>
          <p:nvPr/>
        </p:nvSpPr>
        <p:spPr>
          <a:xfrm>
            <a:off x="1979712" y="3429000"/>
            <a:ext cx="461341" cy="54946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1339111" y="5183562"/>
            <a:ext cx="67110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A more complex model does not always lead to better performance on </a:t>
            </a:r>
            <a:r>
              <a:rPr lang="en-US" altLang="zh-TW" sz="2400" b="1" i="1" u="sng" dirty="0"/>
              <a:t>testing data</a:t>
            </a:r>
            <a:r>
              <a:rPr lang="en-US" altLang="zh-TW" sz="2400" dirty="0"/>
              <a:t>. </a:t>
            </a:r>
            <a:endParaRPr lang="zh-TW" altLang="en-US" sz="2400" dirty="0"/>
          </a:p>
        </p:txBody>
      </p:sp>
      <p:sp>
        <p:nvSpPr>
          <p:cNvPr id="8" name="文字方塊 7"/>
          <p:cNvSpPr txBox="1"/>
          <p:nvPr/>
        </p:nvSpPr>
        <p:spPr>
          <a:xfrm>
            <a:off x="1339111" y="6034726"/>
            <a:ext cx="25341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This is </a:t>
            </a:r>
            <a:r>
              <a:rPr lang="en-US" altLang="zh-TW" sz="2400" b="1" i="1" u="sng" dirty="0">
                <a:solidFill>
                  <a:srgbClr val="FF0000"/>
                </a:solidFill>
              </a:rPr>
              <a:t>Overfitting</a:t>
            </a:r>
            <a:r>
              <a:rPr lang="en-US" altLang="zh-TW" sz="2400" dirty="0"/>
              <a:t>.</a:t>
            </a:r>
            <a:endParaRPr lang="zh-TW" altLang="en-US" sz="2400" dirty="0"/>
          </a:p>
        </p:txBody>
      </p:sp>
      <p:cxnSp>
        <p:nvCxnSpPr>
          <p:cNvPr id="10" name="直線接點 9"/>
          <p:cNvCxnSpPr/>
          <p:nvPr/>
        </p:nvCxnSpPr>
        <p:spPr>
          <a:xfrm>
            <a:off x="2751747" y="1733736"/>
            <a:ext cx="0" cy="272310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3" name="文字方塊 12"/>
          <p:cNvSpPr txBox="1"/>
          <p:nvPr/>
        </p:nvSpPr>
        <p:spPr>
          <a:xfrm>
            <a:off x="3219923" y="2113692"/>
            <a:ext cx="1762470" cy="52322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Overfitting</a:t>
            </a:r>
            <a:endParaRPr lang="zh-TW" altLang="en-US" sz="2800" dirty="0"/>
          </a:p>
        </p:txBody>
      </p:sp>
      <p:sp>
        <p:nvSpPr>
          <p:cNvPr id="16" name="箭號: 向右 15"/>
          <p:cNvSpPr/>
          <p:nvPr/>
        </p:nvSpPr>
        <p:spPr>
          <a:xfrm>
            <a:off x="3949774" y="6092452"/>
            <a:ext cx="917822" cy="31014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文字方塊 16"/>
          <p:cNvSpPr txBox="1"/>
          <p:nvPr/>
        </p:nvSpPr>
        <p:spPr>
          <a:xfrm>
            <a:off x="4972196" y="6016694"/>
            <a:ext cx="28635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Select suitable model</a:t>
            </a:r>
            <a:endParaRPr lang="zh-TW" altLang="en-US" sz="2400" dirty="0"/>
          </a:p>
        </p:txBody>
      </p:sp>
      <p:sp>
        <p:nvSpPr>
          <p:cNvPr id="18" name="箭號: 向右 17"/>
          <p:cNvSpPr/>
          <p:nvPr/>
        </p:nvSpPr>
        <p:spPr>
          <a:xfrm>
            <a:off x="2751747" y="1863004"/>
            <a:ext cx="415647" cy="604911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66804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7" grpId="0"/>
      <p:bldP spid="8" grpId="0"/>
      <p:bldP spid="13" grpId="0" animBg="1"/>
      <p:bldP spid="16" grpId="0" animBg="1"/>
      <p:bldP spid="17" grpId="0"/>
      <p:bldP spid="18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199" y="274638"/>
            <a:ext cx="8508663" cy="1143000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zh-TW" dirty="0"/>
              <a:t>Back to step 1: </a:t>
            </a:r>
            <a:r>
              <a:rPr lang="en-US" altLang="zh-TW" dirty="0" smtClean="0"/>
              <a:t>Choose more features and Redesign </a:t>
            </a:r>
            <a:r>
              <a:rPr lang="en-US" altLang="zh-TW" dirty="0"/>
              <a:t>the </a:t>
            </a:r>
            <a:r>
              <a:rPr lang="en-US" altLang="zh-TW" dirty="0" smtClean="0"/>
              <a:t>Model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149623" y="2818229"/>
            <a:ext cx="6959210" cy="248806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5" name="文字方塊 4"/>
          <p:cNvSpPr txBox="1"/>
          <p:nvPr/>
        </p:nvSpPr>
        <p:spPr>
          <a:xfrm>
            <a:off x="2843500" y="6168526"/>
            <a:ext cx="14771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y</a:t>
            </a:r>
            <a:endParaRPr lang="zh-TW" altLang="en-US" sz="2800" dirty="0"/>
          </a:p>
        </p:txBody>
      </p:sp>
      <p:sp>
        <p:nvSpPr>
          <p:cNvPr id="6" name="箭號: 向下 5"/>
          <p:cNvSpPr/>
          <p:nvPr/>
        </p:nvSpPr>
        <p:spPr>
          <a:xfrm>
            <a:off x="3318285" y="1963957"/>
            <a:ext cx="509954" cy="854272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箭號: 向下 6"/>
          <p:cNvSpPr/>
          <p:nvPr/>
        </p:nvSpPr>
        <p:spPr>
          <a:xfrm>
            <a:off x="3337335" y="5320175"/>
            <a:ext cx="509954" cy="95117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文字方塊 15"/>
          <p:cNvSpPr txBox="1"/>
          <p:nvPr/>
        </p:nvSpPr>
        <p:spPr>
          <a:xfrm>
            <a:off x="2834708" y="1497729"/>
            <a:ext cx="14771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x</a:t>
            </a:r>
            <a:endParaRPr lang="zh-TW" altLang="en-US" sz="28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文字方塊 16"/>
              <p:cNvSpPr txBox="1"/>
              <p:nvPr/>
            </p:nvSpPr>
            <p:spPr>
              <a:xfrm>
                <a:off x="179512" y="3284984"/>
                <a:ext cx="626329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altLang="zh-TW" sz="2800" dirty="0"/>
                        <m:t>b</m:t>
                      </m:r>
                      <m:r>
                        <m:rPr>
                          <m:nor/>
                        </m:rPr>
                        <a:rPr lang="en-US" altLang="zh-TW" sz="2800" dirty="0"/>
                        <m:t> + </m:t>
                      </m:r>
                      <m:r>
                        <m:rPr>
                          <m:nor/>
                        </m:rPr>
                        <a:rPr lang="en-US" altLang="zh-TW" sz="2800" dirty="0"/>
                        <m:t>w</m:t>
                      </m:r>
                      <m:r>
                        <m:rPr>
                          <m:nor/>
                        </m:rPr>
                        <a:rPr lang="en-US" altLang="zh-TW" sz="2800" baseline="-25000" dirty="0"/>
                        <m:t>1</m:t>
                      </m:r>
                      <m:r>
                        <m:rPr>
                          <m:nor/>
                        </m:rPr>
                        <a:rPr lang="en-US" altLang="zh-TW" sz="2800" dirty="0"/>
                        <m:t> </m:t>
                      </m:r>
                      <m:r>
                        <a:rPr lang="en-US" altLang="zh-TW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m:rPr>
                          <m:nor/>
                        </m:rPr>
                        <a:rPr lang="en-US" altLang="zh-TW" sz="2800" dirty="0"/>
                        <m:t>x</m:t>
                      </m:r>
                      <m:r>
                        <m:rPr>
                          <m:nor/>
                        </m:rPr>
                        <a:rPr lang="en-US" altLang="zh-CN" sz="2800" b="0" i="0" baseline="-25000" dirty="0" smtClean="0"/>
                        <m:t>TV</m:t>
                      </m:r>
                      <m:r>
                        <m:rPr>
                          <m:nor/>
                        </m:rPr>
                        <a:rPr lang="en-US" altLang="zh-TW" sz="2800" baseline="-25000" dirty="0"/>
                        <m:t> </m:t>
                      </m:r>
                      <m:r>
                        <m:rPr>
                          <m:nor/>
                        </m:rPr>
                        <a:rPr lang="en-US" altLang="zh-TW" sz="2800" dirty="0"/>
                        <m:t>+ </m:t>
                      </m:r>
                      <m:r>
                        <m:rPr>
                          <m:nor/>
                        </m:rPr>
                        <a:rPr lang="en-US" altLang="zh-TW" sz="2800" dirty="0"/>
                        <m:t>w</m:t>
                      </m:r>
                      <m:r>
                        <m:rPr>
                          <m:nor/>
                        </m:rPr>
                        <a:rPr lang="en-US" altLang="zh-TW" sz="2800" baseline="-25000" dirty="0"/>
                        <m:t>2</m:t>
                      </m:r>
                      <m:r>
                        <m:rPr>
                          <m:nor/>
                        </m:rPr>
                        <a:rPr lang="en-US" altLang="zh-TW" sz="2800" dirty="0"/>
                        <m:t> </m:t>
                      </m:r>
                      <m:r>
                        <a:rPr lang="en-US" altLang="zh-TW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m:rPr>
                          <m:nor/>
                        </m:rPr>
                        <a:rPr lang="en-US" altLang="zh-TW" sz="2800" dirty="0"/>
                        <m:t>(</m:t>
                      </m:r>
                      <m:r>
                        <m:rPr>
                          <m:nor/>
                        </m:rPr>
                        <a:rPr lang="en-US" altLang="zh-TW" sz="2800" dirty="0"/>
                        <m:t>xTV</m:t>
                      </m:r>
                      <m:r>
                        <m:rPr>
                          <m:nor/>
                        </m:rPr>
                        <a:rPr lang="en-US" altLang="zh-TW" sz="2800" dirty="0"/>
                        <m:t>)2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>
          <p:sp>
            <p:nvSpPr>
              <p:cNvPr id="17" name="文字方塊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512" y="3284984"/>
                <a:ext cx="6263297" cy="52322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文字方塊 18"/>
          <p:cNvSpPr txBox="1"/>
          <p:nvPr/>
        </p:nvSpPr>
        <p:spPr>
          <a:xfrm>
            <a:off x="7109248" y="2991618"/>
            <a:ext cx="1981032" cy="830997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400" dirty="0"/>
              <a:t>Training Error </a:t>
            </a:r>
          </a:p>
          <a:p>
            <a:r>
              <a:rPr lang="en-US" altLang="zh-TW" sz="2400" dirty="0"/>
              <a:t>= 1.9</a:t>
            </a:r>
            <a:endParaRPr lang="zh-TW" altLang="en-US" sz="2400" dirty="0"/>
          </a:p>
        </p:txBody>
      </p:sp>
      <p:sp>
        <p:nvSpPr>
          <p:cNvPr id="20" name="文字方塊 19"/>
          <p:cNvSpPr txBox="1"/>
          <p:nvPr/>
        </p:nvSpPr>
        <p:spPr>
          <a:xfrm>
            <a:off x="7099886" y="4063191"/>
            <a:ext cx="1981032" cy="830997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400" dirty="0"/>
              <a:t>Testing Error </a:t>
            </a:r>
          </a:p>
          <a:p>
            <a:r>
              <a:rPr lang="en-US" altLang="zh-TW" sz="2400" dirty="0"/>
              <a:t>= </a:t>
            </a:r>
            <a:r>
              <a:rPr lang="en-US" altLang="zh-TW" sz="2400" dirty="0" smtClean="0"/>
              <a:t>14.6</a:t>
            </a:r>
            <a:endParaRPr lang="zh-TW" altLang="en-US" sz="2400" dirty="0"/>
          </a:p>
        </p:txBody>
      </p:sp>
      <p:sp>
        <p:nvSpPr>
          <p:cNvPr id="21" name="文字方塊 20"/>
          <p:cNvSpPr txBox="1"/>
          <p:nvPr/>
        </p:nvSpPr>
        <p:spPr>
          <a:xfrm>
            <a:off x="7118013" y="5058564"/>
            <a:ext cx="1847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FF0000"/>
                </a:solidFill>
              </a:rPr>
              <a:t>Overfitting!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/>
              <p:cNvSpPr txBox="1"/>
              <p:nvPr/>
            </p:nvSpPr>
            <p:spPr>
              <a:xfrm>
                <a:off x="898193" y="3798467"/>
                <a:ext cx="583264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TW" sz="2800" dirty="0"/>
                        <m:t>+ </m:t>
                      </m:r>
                      <m:r>
                        <m:rPr>
                          <m:nor/>
                        </m:rPr>
                        <a:rPr lang="en-US" altLang="zh-TW" sz="2800" dirty="0"/>
                        <m:t>w</m:t>
                      </m:r>
                      <m:r>
                        <m:rPr>
                          <m:nor/>
                        </m:rPr>
                        <a:rPr lang="en-US" altLang="zh-TW" sz="2800" baseline="-25000" dirty="0"/>
                        <m:t>3</m:t>
                      </m:r>
                      <m:r>
                        <m:rPr>
                          <m:nor/>
                        </m:rPr>
                        <a:rPr lang="en-US" altLang="zh-TW" sz="2800" dirty="0"/>
                        <m:t> </m:t>
                      </m:r>
                      <m:r>
                        <a:rPr lang="en-US" altLang="zh-TW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m:rPr>
                          <m:nor/>
                        </m:rPr>
                        <a:rPr lang="en-US" altLang="zh-TW" sz="2800" dirty="0"/>
                        <m:t> </m:t>
                      </m:r>
                      <m:r>
                        <m:rPr>
                          <m:nor/>
                        </m:rPr>
                        <a:rPr lang="en-US" altLang="zh-TW" sz="2800" dirty="0"/>
                        <m:t>xRa</m:t>
                      </m:r>
                      <m:r>
                        <m:rPr>
                          <m:nor/>
                        </m:rPr>
                        <a:rPr lang="en-US" altLang="zh-TW" sz="2800" baseline="-25000" dirty="0"/>
                        <m:t>dio</m:t>
                      </m:r>
                      <m:r>
                        <m:rPr>
                          <m:nor/>
                        </m:rPr>
                        <a:rPr lang="en-US" altLang="zh-TW" sz="2800" dirty="0"/>
                        <m:t>+ </m:t>
                      </m:r>
                      <m:r>
                        <m:rPr>
                          <m:nor/>
                        </m:rPr>
                        <a:rPr lang="en-US" altLang="zh-TW" sz="2800" dirty="0"/>
                        <m:t>w</m:t>
                      </m:r>
                      <m:r>
                        <m:rPr>
                          <m:nor/>
                        </m:rPr>
                        <a:rPr lang="en-US" altLang="zh-TW" sz="2800" baseline="-25000" dirty="0"/>
                        <m:t>4</m:t>
                      </m:r>
                      <m:r>
                        <m:rPr>
                          <m:nor/>
                        </m:rPr>
                        <a:rPr lang="en-US" altLang="zh-TW" sz="2800" dirty="0"/>
                        <m:t> </m:t>
                      </m:r>
                      <m:r>
                        <a:rPr lang="en-US" altLang="zh-TW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m:rPr>
                          <m:nor/>
                        </m:rPr>
                        <a:rPr lang="en-US" altLang="zh-TW" sz="2800" dirty="0"/>
                        <m:t>(</m:t>
                      </m:r>
                      <m:r>
                        <m:rPr>
                          <m:nor/>
                        </m:rPr>
                        <a:rPr lang="en-US" altLang="zh-TW" sz="2800" b="0" i="0" dirty="0" smtClean="0"/>
                        <m:t>x</m:t>
                      </m:r>
                      <m:r>
                        <m:rPr>
                          <m:nor/>
                        </m:rPr>
                        <a:rPr lang="en-US" altLang="zh-CN" sz="2800" b="0" i="0" baseline="-25000" dirty="0" smtClean="0"/>
                        <m:t>Rad</m:t>
                      </m:r>
                      <m:r>
                        <m:rPr>
                          <m:nor/>
                        </m:rPr>
                        <a:rPr lang="en-US" altLang="zh-CN" sz="2800" baseline="-25000" dirty="0"/>
                        <m:t>io</m:t>
                      </m:r>
                      <m:r>
                        <m:rPr>
                          <m:nor/>
                        </m:rPr>
                        <a:rPr lang="en-US" altLang="zh-TW" sz="2800" dirty="0"/>
                        <m:t>)</m:t>
                      </m:r>
                      <m:r>
                        <m:rPr>
                          <m:nor/>
                        </m:rPr>
                        <a:rPr lang="en-US" altLang="zh-TW" sz="2800" baseline="30000" dirty="0"/>
                        <m:t>2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193" y="3798467"/>
                <a:ext cx="5832648" cy="52322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1629720" y="4478689"/>
                <a:ext cx="536419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TW" sz="2800" dirty="0"/>
                        <m:t>+ </m:t>
                      </m:r>
                      <m:r>
                        <m:rPr>
                          <m:nor/>
                        </m:rPr>
                        <a:rPr lang="en-US" altLang="zh-TW" sz="2800" dirty="0"/>
                        <m:t>w</m:t>
                      </m:r>
                      <m:r>
                        <m:rPr>
                          <m:nor/>
                        </m:rPr>
                        <a:rPr lang="en-US" altLang="zh-TW" sz="2800" b="0" i="0" baseline="-25000" dirty="0" smtClean="0"/>
                        <m:t>5</m:t>
                      </m:r>
                      <m:r>
                        <m:rPr>
                          <m:nor/>
                        </m:rPr>
                        <a:rPr lang="en-US" altLang="zh-TW" sz="2800" dirty="0"/>
                        <m:t> </m:t>
                      </m:r>
                      <m:r>
                        <a:rPr lang="en-US" altLang="zh-TW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m:rPr>
                          <m:nor/>
                        </m:rPr>
                        <a:rPr lang="en-US" altLang="zh-TW" sz="2800" dirty="0"/>
                        <m:t>x</m:t>
                      </m:r>
                      <m:r>
                        <m:rPr>
                          <m:nor/>
                        </m:rPr>
                        <a:rPr lang="en-US" altLang="zh-CN" sz="2800" baseline="-25000" dirty="0"/>
                        <m:t>Newspaper</m:t>
                      </m:r>
                      <m:r>
                        <m:rPr>
                          <m:nor/>
                        </m:rPr>
                        <a:rPr lang="en-US" altLang="zh-TW" sz="2800" dirty="0"/>
                        <m:t>+ </m:t>
                      </m:r>
                      <m:r>
                        <m:rPr>
                          <m:nor/>
                        </m:rPr>
                        <a:rPr lang="en-US" altLang="zh-TW" sz="2800" dirty="0"/>
                        <m:t>w</m:t>
                      </m:r>
                      <m:r>
                        <m:rPr>
                          <m:nor/>
                        </m:rPr>
                        <a:rPr lang="en-US" altLang="zh-TW" sz="2800" b="0" i="0" baseline="-25000" dirty="0" smtClean="0"/>
                        <m:t>6</m:t>
                      </m:r>
                      <m:r>
                        <m:rPr>
                          <m:nor/>
                        </m:rPr>
                        <a:rPr lang="en-US" altLang="zh-TW" sz="2800" dirty="0"/>
                        <m:t> </m:t>
                      </m:r>
                      <m:r>
                        <a:rPr lang="en-US" altLang="zh-TW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m:rPr>
                          <m:nor/>
                        </m:rPr>
                        <a:rPr lang="en-US" altLang="zh-TW" sz="2800" dirty="0"/>
                        <m:t>(</m:t>
                      </m:r>
                      <m:r>
                        <m:rPr>
                          <m:nor/>
                        </m:rPr>
                        <a:rPr lang="en-US" altLang="zh-TW" sz="2800" b="0" i="0" dirty="0" smtClean="0"/>
                        <m:t>x</m:t>
                      </m:r>
                      <m:r>
                        <m:rPr>
                          <m:nor/>
                        </m:rPr>
                        <a:rPr lang="en-US" altLang="zh-CN" sz="2800" baseline="-25000" dirty="0"/>
                        <m:t>Newspaper</m:t>
                      </m:r>
                      <m:r>
                        <m:rPr>
                          <m:nor/>
                        </m:rPr>
                        <a:rPr lang="en-US" altLang="zh-TW" sz="2800" dirty="0"/>
                        <m:t>)</m:t>
                      </m:r>
                      <m:r>
                        <m:rPr>
                          <m:nor/>
                        </m:rPr>
                        <a:rPr lang="en-US" altLang="zh-TW" sz="2800" baseline="30000" dirty="0"/>
                        <m:t>2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9720" y="4478689"/>
                <a:ext cx="5364190" cy="523220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2505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9" grpId="0" animBg="1"/>
      <p:bldP spid="20" grpId="0" animBg="1"/>
      <p:bldP spid="21" grpId="0"/>
      <p:bldP spid="3" grpId="0"/>
      <p:bldP spid="22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TW" dirty="0"/>
              <a:t>C</a:t>
            </a:r>
            <a:r>
              <a:rPr lang="en-US" altLang="zh-TW" dirty="0" smtClean="0"/>
              <a:t>ollect </a:t>
            </a:r>
            <a:r>
              <a:rPr lang="en-US" altLang="zh-TW" dirty="0"/>
              <a:t>more </a:t>
            </a:r>
            <a:r>
              <a:rPr lang="en-US" altLang="zh-TW" dirty="0" smtClean="0"/>
              <a:t>data for training</a:t>
            </a:r>
            <a:endParaRPr lang="zh-TW" alt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2" y="1210314"/>
            <a:ext cx="1440160" cy="56476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275856" y="1599956"/>
            <a:ext cx="2520280" cy="523220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solidFill>
                  <a:srgbClr val="FFFF00"/>
                </a:solidFill>
              </a:rPr>
              <a:t>Training Data</a:t>
            </a:r>
            <a:endParaRPr lang="zh-CN" altLang="en-US" sz="2800" b="1" dirty="0">
              <a:solidFill>
                <a:srgbClr val="FFFF00"/>
              </a:solidFill>
            </a:endParaRPr>
          </a:p>
        </p:txBody>
      </p:sp>
      <p:sp>
        <p:nvSpPr>
          <p:cNvPr id="3" name="右箭头 2"/>
          <p:cNvSpPr/>
          <p:nvPr/>
        </p:nvSpPr>
        <p:spPr>
          <a:xfrm>
            <a:off x="4788024" y="3501008"/>
            <a:ext cx="1512168" cy="792088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762057"/>
            <a:ext cx="4310428" cy="2269989"/>
          </a:xfrm>
          <a:prstGeom prst="rect">
            <a:avLst/>
          </a:prstGeom>
          <a:noFill/>
          <a:ln w="28575">
            <a:solidFill>
              <a:srgbClr val="00206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矩形 9"/>
          <p:cNvSpPr/>
          <p:nvPr/>
        </p:nvSpPr>
        <p:spPr>
          <a:xfrm>
            <a:off x="899592" y="2763127"/>
            <a:ext cx="720080" cy="22689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8682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Back to step 2: Regularization</a:t>
            </a:r>
            <a:endParaRPr lang="zh-TW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矩形 3"/>
              <p:cNvSpPr/>
              <p:nvPr/>
            </p:nvSpPr>
            <p:spPr>
              <a:xfrm>
                <a:off x="35496" y="2645715"/>
                <a:ext cx="6408433" cy="121533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pt-BR" altLang="zh-TW" sz="2400" b="0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altLang="zh-TW" sz="2400" b="0" i="1" smtClean="0">
                              <a:latin typeface="Cambria Math"/>
                            </a:rPr>
                            <m:t>𝑗</m:t>
                          </m:r>
                          <m:r>
                            <a:rPr lang="pt-BR" altLang="zh-TW" sz="2400" b="0" i="1" smtClean="0">
                              <a:latin typeface="Cambria Math"/>
                            </a:rPr>
                            <m:t>=</m:t>
                          </m:r>
                          <m:r>
                            <a:rPr lang="en-US" altLang="zh-TW" sz="2400" b="0" i="1" smtClean="0">
                              <a:latin typeface="Cambria Math"/>
                            </a:rPr>
                            <m:t>1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en-US" altLang="zh-TW" sz="2400" i="1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TW" sz="2400" i="1"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altLang="zh-TW" sz="2400" i="1">
                                              <a:latin typeface="Cambria Math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en-US" altLang="zh-TW" sz="2400" b="0" i="1" smtClean="0">
                                          <a:latin typeface="Cambria Math"/>
                                        </a:rPr>
                                        <m:t>(</m:t>
                                      </m:r>
                                      <m:r>
                                        <a:rPr lang="en-US" altLang="zh-TW" sz="2400" b="0" i="1" smtClean="0">
                                          <a:latin typeface="Cambria Math"/>
                                        </a:rPr>
                                        <m:t>𝑗</m:t>
                                      </m:r>
                                      <m:r>
                                        <a:rPr lang="en-US" altLang="zh-TW" sz="2400" b="0" i="1" smtClean="0">
                                          <a:latin typeface="Cambria Math"/>
                                        </a:rPr>
                                        <m:t>)</m:t>
                                      </m:r>
                                    </m:sup>
                                  </m:s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d>
                                    <m:dPr>
                                      <m:ctrlPr>
                                        <a:rPr lang="en-US" altLang="zh-TW" sz="2400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nary>
                                        <m:naryPr>
                                          <m:chr m:val="∑"/>
                                          <m:ctrlPr>
                                            <a:rPr lang="pt-BR" altLang="zh-TW" sz="2400" i="1">
                                              <a:latin typeface="Cambria Math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a:rPr lang="en-US" altLang="zh-TW" sz="2400" b="0" i="1" smtClean="0">
                                              <a:latin typeface="Cambria Math"/>
                                            </a:rPr>
                                            <m:t>𝑖</m:t>
                                          </m:r>
                                          <m:r>
                                            <a:rPr lang="pt-BR" altLang="zh-TW" sz="2400" i="1">
                                              <a:latin typeface="Cambria Math"/>
                                            </a:rPr>
                                            <m:t>=0</m:t>
                                          </m:r>
                                        </m:sub>
                                        <m:sup>
                                          <m:r>
                                            <a:rPr lang="en-US" altLang="zh-TW" sz="2400" b="0" i="1" smtClean="0">
                                              <a:latin typeface="Cambria Math"/>
                                            </a:rPr>
                                            <m:t>𝑛</m:t>
                                          </m:r>
                                        </m:sup>
                                        <m:e>
                                          <m:sSup>
                                            <m:sSupPr>
                                              <m:ctrlPr>
                                                <a:rPr lang="en-US" altLang="zh-TW" sz="2400" i="1">
                                                  <a:latin typeface="Cambria Math"/>
                                                </a:rPr>
                                              </m:ctrlPr>
                                            </m:sSup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altLang="zh-TW" sz="2400" i="1">
                                                      <a:latin typeface="Cambria Math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zh-TW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𝑤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zh-TW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  <m:sSub>
                                                <m:sSubPr>
                                                  <m:ctrlPr>
                                                    <a:rPr lang="en-US" altLang="zh-TW" sz="2400" i="1">
                                                      <a:latin typeface="Cambria Math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zh-TW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zh-TW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e>
                                            <m:sup>
                                              <m:r>
                                                <a:rPr lang="en-US" altLang="zh-TW" sz="2400" b="0" i="1" smtClean="0">
                                                  <a:latin typeface="Cambria Math"/>
                                                </a:rPr>
                                                <m:t>(</m:t>
                                              </m:r>
                                              <m:r>
                                                <a:rPr lang="en-US" altLang="zh-TW" sz="2400" b="0" i="1" smtClean="0">
                                                  <a:latin typeface="Cambria Math"/>
                                                </a:rPr>
                                                <m:t>𝑗</m:t>
                                              </m:r>
                                              <m:r>
                                                <a:rPr lang="en-US" altLang="zh-TW" sz="2400" b="0" i="1" smtClean="0">
                                                  <a:latin typeface="Cambria Math"/>
                                                </a:rPr>
                                                <m:t>)</m:t>
                                              </m:r>
                                            </m:sup>
                                          </m:sSup>
                                        </m:e>
                                      </m:nary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96" y="2645715"/>
                <a:ext cx="6408433" cy="1215333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字方塊 4"/>
              <p:cNvSpPr txBox="1"/>
              <p:nvPr/>
            </p:nvSpPr>
            <p:spPr>
              <a:xfrm>
                <a:off x="1022848" y="1591848"/>
                <a:ext cx="2532809" cy="10085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pt-BR" altLang="zh-TW" sz="2400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altLang="zh-TW" sz="2400" i="1">
                              <a:latin typeface="Cambria Math"/>
                            </a:rPr>
                            <m:t>𝑖</m:t>
                          </m:r>
                          <m:r>
                            <a:rPr lang="pt-BR" altLang="zh-TW" sz="2400" i="1">
                              <a:latin typeface="Cambria Math"/>
                            </a:rPr>
                            <m:t>=</m:t>
                          </m:r>
                          <m:r>
                            <a:rPr lang="en-US" altLang="zh-TW" sz="2400" b="0" i="1" smtClean="0">
                              <a:latin typeface="Cambria Math"/>
                            </a:rPr>
                            <m:t>1</m:t>
                          </m:r>
                        </m:sub>
                        <m:sup>
                          <m:r>
                            <a:rPr lang="en-US" altLang="zh-TW" sz="2400" i="1">
                              <a:latin typeface="Cambria Math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altLang="zh-TW" sz="2400" i="1">
                                  <a:latin typeface="Cambria Math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altLang="zh-TW" sz="2400" i="1">
                                  <a:latin typeface="Cambria Math"/>
                                </a:rPr>
                                <m:t>(</m:t>
                              </m:r>
                              <m:r>
                                <a:rPr lang="en-US" altLang="zh-TW" sz="2400" i="1">
                                  <a:latin typeface="Cambria Math"/>
                                </a:rPr>
                                <m:t>𝑗</m:t>
                              </m:r>
                              <m:r>
                                <a:rPr lang="en-US" altLang="zh-TW" sz="2400" i="1">
                                  <a:latin typeface="Cambria Math"/>
                                </a:rPr>
                                <m:t>)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2848" y="1591848"/>
                <a:ext cx="2532809" cy="1008546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矩形 5"/>
              <p:cNvSpPr/>
              <p:nvPr/>
            </p:nvSpPr>
            <p:spPr>
              <a:xfrm>
                <a:off x="5616935" y="2810318"/>
                <a:ext cx="2259658" cy="11005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TW" altLang="en-US" sz="2400" b="0" i="1" smtClean="0">
                          <a:latin typeface="Cambria Math" panose="02040503050406030204" pitchFamily="18" charset="0"/>
                        </a:rPr>
                        <m:t>𝜆</m:t>
                      </m:r>
                      <m:nary>
                        <m:naryPr>
                          <m:chr m:val="∑"/>
                          <m:ctrlPr>
                            <a:rPr lang="pt-BR" altLang="zh-TW" sz="2400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altLang="zh-TW" sz="2400" i="1">
                              <a:latin typeface="Cambria Math"/>
                            </a:rPr>
                            <m:t>𝑖</m:t>
                          </m:r>
                          <m:r>
                            <a:rPr lang="pt-BR" altLang="zh-TW" sz="2400" i="1">
                              <a:latin typeface="Cambria Math"/>
                            </a:rPr>
                            <m:t>=</m:t>
                          </m:r>
                          <m:r>
                            <a:rPr lang="en-US" altLang="zh-TW" sz="2400" b="0" i="1" smtClean="0">
                              <a:latin typeface="Cambria Math"/>
                            </a:rPr>
                            <m:t>1</m:t>
                          </m:r>
                        </m:sub>
                        <m:sup>
                          <m:r>
                            <a:rPr lang="en-US" altLang="zh-TW" sz="2400" i="1">
                              <a:latin typeface="Cambria Math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altLang="zh-TW" sz="2400" i="1">
                                  <a:latin typeface="Cambria Math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altLang="zh-TW" sz="240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sSup>
                                    <m:sSupPr>
                                      <m:ctrlPr>
                                        <a:rPr lang="en-US" altLang="zh-TW" sz="2400" i="1"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altLang="zh-TW" sz="2400" i="1">
                                              <a:latin typeface="Cambria Math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TW" sz="2400" i="1">
                                                  <a:latin typeface="Cambria Math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TW" sz="2400" i="1">
                                                  <a:latin typeface="Cambria Math" panose="02040503050406030204" pitchFamily="18" charset="0"/>
                                                </a:rPr>
                                                <m:t>𝑤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TW" sz="24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  <m:sub/>
                              </m:sSub>
                            </m:e>
                            <m:sup/>
                          </m:sSup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6935" y="2810318"/>
                <a:ext cx="2259658" cy="1100558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矩形 6"/>
          <p:cNvSpPr/>
          <p:nvPr/>
        </p:nvSpPr>
        <p:spPr>
          <a:xfrm>
            <a:off x="5616935" y="2810318"/>
            <a:ext cx="1907393" cy="110055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/>
              <p:cNvSpPr txBox="1"/>
              <p:nvPr/>
            </p:nvSpPr>
            <p:spPr>
              <a:xfrm>
                <a:off x="5606136" y="1961056"/>
                <a:ext cx="297542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>
                    <a:solidFill>
                      <a:srgbClr val="FF0000"/>
                    </a:solidFill>
                  </a:rPr>
                  <a:t>The functions with smaller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TW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TW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TW" altLang="en-US" sz="2400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zh-TW" sz="2400" dirty="0">
                    <a:solidFill>
                      <a:srgbClr val="FF0000"/>
                    </a:solidFill>
                  </a:rPr>
                  <a:t>are better</a:t>
                </a:r>
                <a:endParaRPr lang="zh-TW" alt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6136" y="1961056"/>
                <a:ext cx="2975429" cy="830997"/>
              </a:xfrm>
              <a:prstGeom prst="rect">
                <a:avLst/>
              </a:prstGeom>
              <a:blipFill>
                <a:blip r:embed="rId5"/>
                <a:stretch>
                  <a:fillRect l="-3279" t="-5882" b="-1617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/>
              <p:cNvSpPr txBox="1"/>
              <p:nvPr/>
            </p:nvSpPr>
            <p:spPr>
              <a:xfrm>
                <a:off x="628650" y="3987675"/>
                <a:ext cx="315595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US" altLang="zh-TW" sz="2400" dirty="0"/>
                  <a:t>S</a:t>
                </a:r>
                <a:r>
                  <a:rPr lang="en-US" altLang="zh-TW" sz="2400" dirty="0">
                    <a:solidFill>
                      <a:schemeClr val="tx1"/>
                    </a:solidFill>
                  </a:rPr>
                  <a:t>maller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TW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TW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TW" alt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TW" sz="2400" dirty="0">
                    <a:solidFill>
                      <a:schemeClr val="tx1"/>
                    </a:solidFill>
                  </a:rPr>
                  <a:t>means …</a:t>
                </a:r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3987675"/>
                <a:ext cx="3155950" cy="461665"/>
              </a:xfrm>
              <a:prstGeom prst="rect">
                <a:avLst/>
              </a:prstGeom>
              <a:blipFill>
                <a:blip r:embed="rId6"/>
                <a:stretch>
                  <a:fillRect l="-2510" t="-10526" b="-289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文字方塊 9"/>
              <p:cNvSpPr txBox="1"/>
              <p:nvPr/>
            </p:nvSpPr>
            <p:spPr>
              <a:xfrm>
                <a:off x="5465334" y="3932622"/>
                <a:ext cx="2532809" cy="10085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pt-BR" altLang="zh-TW" sz="2400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altLang="zh-TW" sz="2400" i="1">
                              <a:latin typeface="Cambria Math"/>
                            </a:rPr>
                            <m:t>𝑖</m:t>
                          </m:r>
                          <m:r>
                            <a:rPr lang="pt-BR" altLang="zh-TW" sz="2400" i="1">
                              <a:latin typeface="Cambria Math"/>
                            </a:rPr>
                            <m:t>=</m:t>
                          </m:r>
                          <m:r>
                            <a:rPr lang="en-US" altLang="zh-TW" sz="2400" b="0" i="1" smtClean="0">
                              <a:latin typeface="Cambria Math"/>
                            </a:rPr>
                            <m:t>1</m:t>
                          </m:r>
                        </m:sub>
                        <m:sup>
                          <m:r>
                            <a:rPr lang="en-US" altLang="zh-TW" sz="2400" i="1">
                              <a:latin typeface="Cambria Math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altLang="zh-TW" sz="2400" i="1">
                                  <a:latin typeface="Cambria Math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altLang="zh-TW" sz="2400" i="1">
                                  <a:latin typeface="Cambria Math"/>
                                </a:rPr>
                                <m:t>(</m:t>
                              </m:r>
                              <m:r>
                                <a:rPr lang="en-US" altLang="zh-TW" sz="2400" i="1">
                                  <a:latin typeface="Cambria Math"/>
                                </a:rPr>
                                <m:t>𝑗</m:t>
                              </m:r>
                              <m:r>
                                <a:rPr lang="en-US" altLang="zh-TW" sz="2400" i="1">
                                  <a:latin typeface="Cambria Math"/>
                                </a:rPr>
                                <m:t>)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5334" y="3932622"/>
                <a:ext cx="2532809" cy="1008546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文字方塊 10"/>
          <p:cNvSpPr txBox="1"/>
          <p:nvPr/>
        </p:nvSpPr>
        <p:spPr>
          <a:xfrm>
            <a:off x="4425428" y="2978188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zh-TW" altLang="en-US" dirty="0"/>
          </a:p>
        </p:txBody>
      </p:sp>
      <p:sp>
        <p:nvSpPr>
          <p:cNvPr id="15" name="文字方塊 14"/>
          <p:cNvSpPr txBox="1"/>
          <p:nvPr/>
        </p:nvSpPr>
        <p:spPr>
          <a:xfrm>
            <a:off x="612704" y="5919663"/>
            <a:ext cx="79688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TW" sz="2400" dirty="0"/>
              <a:t>We believe smoother function is more likely to be correct</a:t>
            </a:r>
            <a:endParaRPr lang="zh-TW" altLang="en-US" sz="2400" dirty="0"/>
          </a:p>
        </p:txBody>
      </p:sp>
      <p:sp>
        <p:nvSpPr>
          <p:cNvPr id="16" name="文字方塊 15"/>
          <p:cNvSpPr txBox="1"/>
          <p:nvPr/>
        </p:nvSpPr>
        <p:spPr>
          <a:xfrm>
            <a:off x="2974257" y="6279703"/>
            <a:ext cx="59766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Do you have to apply regularization on bias?</a:t>
            </a:r>
            <a:endParaRPr lang="zh-TW" altLang="en-US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文字方塊 17"/>
              <p:cNvSpPr txBox="1"/>
              <p:nvPr/>
            </p:nvSpPr>
            <p:spPr>
              <a:xfrm>
                <a:off x="5752933" y="4966568"/>
                <a:ext cx="3356047" cy="10085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pt-BR" altLang="zh-TW" sz="2400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altLang="zh-TW" sz="2400" i="1">
                              <a:latin typeface="Cambria Math"/>
                            </a:rPr>
                            <m:t>𝑖</m:t>
                          </m:r>
                          <m:r>
                            <a:rPr lang="pt-BR" altLang="zh-TW" sz="2400" i="1">
                              <a:latin typeface="Cambria Math"/>
                            </a:rPr>
                            <m:t>=</m:t>
                          </m:r>
                          <m:r>
                            <a:rPr lang="en-US" altLang="zh-TW" sz="2400" b="0" i="1" smtClean="0">
                              <a:latin typeface="Cambria Math"/>
                            </a:rPr>
                            <m:t>1</m:t>
                          </m:r>
                        </m:sub>
                        <m:sup>
                          <m:r>
                            <a:rPr lang="en-US" altLang="zh-TW" sz="2400" i="1">
                              <a:latin typeface="Cambria Math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altLang="zh-TW" sz="240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TW" sz="240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altLang="zh-TW" sz="24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m:rPr>
                                      <m:nor/>
                                    </m:rPr>
                                    <a:rPr lang="en-US" altLang="zh-TW" sz="240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m:rPr>
                                      <m:nor/>
                                    </m:rPr>
                                    <a:rPr lang="el-GR" altLang="zh-TW" sz="240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Δ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altLang="zh-TW" sz="240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altLang="zh-TW" sz="2400" baseline="-2500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i</m:t>
                                  </m:r>
                                  <m:r>
                                    <m:rPr>
                                      <m:nor/>
                                    </m:rPr>
                                    <a:rPr lang="zh-TW" altLang="en-US" sz="2400" dirty="0">
                                      <a:solidFill>
                                        <a:srgbClr val="FF0000"/>
                                      </a:solidFill>
                                    </a:rPr>
                                    <m:t> </m:t>
                                  </m:r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b/>
                              </m:sSub>
                            </m:e>
                            <m:sup/>
                          </m:sSup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18" name="文字方塊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2933" y="4966568"/>
                <a:ext cx="3356047" cy="1008546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文字方塊 18"/>
              <p:cNvSpPr txBox="1"/>
              <p:nvPr/>
            </p:nvSpPr>
            <p:spPr>
              <a:xfrm>
                <a:off x="3913308" y="4949242"/>
                <a:ext cx="2049279" cy="10085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pt-BR" altLang="zh-TW" sz="2400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altLang="zh-TW" sz="2400" i="1">
                              <a:latin typeface="Cambria Math"/>
                            </a:rPr>
                            <m:t>𝑖</m:t>
                          </m:r>
                          <m:r>
                            <a:rPr lang="pt-BR" altLang="zh-TW" sz="2400" i="1">
                              <a:latin typeface="Cambria Math"/>
                            </a:rPr>
                            <m:t>=</m:t>
                          </m:r>
                          <m:r>
                            <a:rPr lang="en-US" altLang="zh-TW" sz="2400" b="0" i="1" smtClean="0">
                              <a:latin typeface="Cambria Math"/>
                            </a:rPr>
                            <m:t>1</m:t>
                          </m:r>
                        </m:sub>
                        <m:sup>
                          <m:r>
                            <a:rPr lang="en-US" altLang="zh-TW" sz="2400" i="1">
                              <a:latin typeface="Cambria Math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altLang="zh-TW" sz="240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el-GR" altLang="zh-TW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  <m:sSub>
                                <m:sSubPr>
                                  <m:ctrlPr>
                                    <a:rPr lang="el-GR" altLang="zh-TW" sz="2400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sup/>
                          </m:sSup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19" name="文字方塊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3308" y="4949242"/>
                <a:ext cx="2049279" cy="1008546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矩形 2"/>
          <p:cNvSpPr/>
          <p:nvPr/>
        </p:nvSpPr>
        <p:spPr>
          <a:xfrm>
            <a:off x="3644477" y="4005140"/>
            <a:ext cx="1470628" cy="46166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altLang="zh-TW" sz="2400" dirty="0"/>
              <a:t> smoother 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91387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 animBg="1"/>
      <p:bldP spid="8" grpId="0"/>
      <p:bldP spid="9" grpId="0"/>
      <p:bldP spid="10" grpId="0"/>
      <p:bldP spid="15" grpId="0"/>
      <p:bldP spid="16" grpId="0"/>
      <p:bldP spid="18" grpId="0"/>
      <p:bldP spid="19" grpId="0"/>
      <p:bldP spid="3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TW" dirty="0"/>
              <a:t>Regularization</a:t>
            </a:r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609" y="1681628"/>
            <a:ext cx="6099851" cy="367261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表格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72769898"/>
                  </p:ext>
                </p:extLst>
              </p:nvPr>
            </p:nvGraphicFramePr>
            <p:xfrm>
              <a:off x="5416062" y="294788"/>
              <a:ext cx="3323493" cy="292608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107831">
                      <a:extLst>
                        <a:ext uri="{9D8B030D-6E8A-4147-A177-3AD203B41FA5}">
                          <a16:colId xmlns="" xmlns:a16="http://schemas.microsoft.com/office/drawing/2014/main" val="1245586313"/>
                        </a:ext>
                      </a:extLst>
                    </a:gridCol>
                    <a:gridCol w="1107831">
                      <a:extLst>
                        <a:ext uri="{9D8B030D-6E8A-4147-A177-3AD203B41FA5}">
                          <a16:colId xmlns="" xmlns:a16="http://schemas.microsoft.com/office/drawing/2014/main" val="1107867488"/>
                        </a:ext>
                      </a:extLst>
                    </a:gridCol>
                    <a:gridCol w="1107831">
                      <a:extLst>
                        <a:ext uri="{9D8B030D-6E8A-4147-A177-3AD203B41FA5}">
                          <a16:colId xmlns="" xmlns:a16="http://schemas.microsoft.com/office/drawing/2014/main" val="2127289611"/>
                        </a:ext>
                      </a:extLst>
                    </a:gridCol>
                  </a:tblGrid>
                  <a:tr h="209550">
                    <a:tc>
                      <a:txBody>
                        <a:bodyPr/>
                        <a:lstStyle/>
                        <a:p>
                          <a:pPr algn="l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2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新細明體" panose="02020500000000000000" pitchFamily="18" charset="-120"/>
                                  </a:rPr>
                                  <m:t>𝜆</m:t>
                                </m:r>
                              </m:oMath>
                            </m:oMathPara>
                          </a14:m>
                          <a:endParaRPr lang="zh-TW" altLang="en-US" sz="2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新細明體" panose="02020500000000000000" pitchFamily="18" charset="-120"/>
                            <a:ea typeface="新細明體" panose="02020500000000000000" pitchFamily="18" charset="-12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2400" u="none" strike="noStrike">
                              <a:effectLst/>
                            </a:rPr>
                            <a:t>Training</a:t>
                          </a:r>
                          <a:endParaRPr lang="en-US" sz="2400" b="0" i="0" u="none" strike="noStrike">
                            <a:solidFill>
                              <a:srgbClr val="000000"/>
                            </a:solidFill>
                            <a:effectLst/>
                            <a:latin typeface="新細明體" panose="02020500000000000000" pitchFamily="18" charset="-120"/>
                            <a:ea typeface="新細明體" panose="02020500000000000000" pitchFamily="18" charset="-12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2400" u="none" strike="noStrike">
                              <a:effectLst/>
                            </a:rPr>
                            <a:t>Testing</a:t>
                          </a:r>
                          <a:endParaRPr lang="en-US" sz="2400" b="0" i="0" u="none" strike="noStrike">
                            <a:solidFill>
                              <a:srgbClr val="000000"/>
                            </a:solidFill>
                            <a:effectLst/>
                            <a:latin typeface="新細明體" panose="02020500000000000000" pitchFamily="18" charset="-120"/>
                            <a:ea typeface="新細明體" panose="02020500000000000000" pitchFamily="18" charset="-12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117936466"/>
                      </a:ext>
                    </a:extLst>
                  </a:tr>
                  <a:tr h="209550"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TW" sz="2400" u="none" strike="noStrike">
                              <a:effectLst/>
                            </a:rPr>
                            <a:t>0</a:t>
                          </a:r>
                          <a:endParaRPr lang="en-US" altLang="zh-TW" sz="2400" b="0" i="0" u="none" strike="noStrike">
                            <a:solidFill>
                              <a:srgbClr val="000000"/>
                            </a:solidFill>
                            <a:effectLst/>
                            <a:latin typeface="新細明體" panose="02020500000000000000" pitchFamily="18" charset="-120"/>
                            <a:ea typeface="新細明體" panose="02020500000000000000" pitchFamily="18" charset="-12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TW" sz="2400" u="none" strike="noStrike">
                              <a:effectLst/>
                            </a:rPr>
                            <a:t>1.9</a:t>
                          </a:r>
                          <a:endParaRPr lang="en-US" altLang="zh-TW" sz="2400" b="0" i="0" u="none" strike="noStrike">
                            <a:solidFill>
                              <a:srgbClr val="000000"/>
                            </a:solidFill>
                            <a:effectLst/>
                            <a:latin typeface="新細明體" panose="02020500000000000000" pitchFamily="18" charset="-120"/>
                            <a:ea typeface="新細明體" panose="02020500000000000000" pitchFamily="18" charset="-12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TW" sz="2400" u="none" strike="noStrike" dirty="0" smtClean="0">
                              <a:effectLst/>
                            </a:rPr>
                            <a:t>14.6</a:t>
                          </a:r>
                          <a:endParaRPr lang="en-US" altLang="zh-TW" sz="2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新細明體" panose="02020500000000000000" pitchFamily="18" charset="-120"/>
                            <a:ea typeface="新細明體" panose="02020500000000000000" pitchFamily="18" charset="-12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1397124239"/>
                      </a:ext>
                    </a:extLst>
                  </a:tr>
                  <a:tr h="209550"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TW" sz="2400" u="none" strike="noStrike">
                              <a:effectLst/>
                            </a:rPr>
                            <a:t>1</a:t>
                          </a:r>
                          <a:endParaRPr lang="en-US" altLang="zh-TW" sz="2400" b="0" i="0" u="none" strike="noStrike">
                            <a:solidFill>
                              <a:srgbClr val="000000"/>
                            </a:solidFill>
                            <a:effectLst/>
                            <a:latin typeface="新細明體" panose="02020500000000000000" pitchFamily="18" charset="-120"/>
                            <a:ea typeface="新細明體" panose="02020500000000000000" pitchFamily="18" charset="-12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TW" sz="2400" u="none" strike="noStrike">
                              <a:effectLst/>
                            </a:rPr>
                            <a:t>2.3</a:t>
                          </a:r>
                          <a:endParaRPr lang="en-US" altLang="zh-TW" sz="2400" b="0" i="0" u="none" strike="noStrike">
                            <a:solidFill>
                              <a:srgbClr val="000000"/>
                            </a:solidFill>
                            <a:effectLst/>
                            <a:latin typeface="新細明體" panose="02020500000000000000" pitchFamily="18" charset="-120"/>
                            <a:ea typeface="新細明體" panose="02020500000000000000" pitchFamily="18" charset="-12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TW" sz="2400" u="none" strike="noStrike">
                              <a:effectLst/>
                            </a:rPr>
                            <a:t>68.7</a:t>
                          </a:r>
                          <a:endParaRPr lang="en-US" altLang="zh-TW" sz="2400" b="0" i="0" u="none" strike="noStrike">
                            <a:solidFill>
                              <a:srgbClr val="000000"/>
                            </a:solidFill>
                            <a:effectLst/>
                            <a:latin typeface="新細明體" panose="02020500000000000000" pitchFamily="18" charset="-120"/>
                            <a:ea typeface="新細明體" panose="02020500000000000000" pitchFamily="18" charset="-12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802524373"/>
                      </a:ext>
                    </a:extLst>
                  </a:tr>
                  <a:tr h="209550"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TW" sz="2400" u="none" strike="noStrike">
                              <a:effectLst/>
                            </a:rPr>
                            <a:t>10</a:t>
                          </a:r>
                          <a:endParaRPr lang="en-US" altLang="zh-TW" sz="2400" b="0" i="0" u="none" strike="noStrike">
                            <a:solidFill>
                              <a:srgbClr val="000000"/>
                            </a:solidFill>
                            <a:effectLst/>
                            <a:latin typeface="新細明體" panose="02020500000000000000" pitchFamily="18" charset="-120"/>
                            <a:ea typeface="新細明體" panose="02020500000000000000" pitchFamily="18" charset="-12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TW" sz="2400" u="none" strike="noStrike">
                              <a:effectLst/>
                            </a:rPr>
                            <a:t>3.5</a:t>
                          </a:r>
                          <a:endParaRPr lang="en-US" altLang="zh-TW" sz="2400" b="0" i="0" u="none" strike="noStrike">
                            <a:solidFill>
                              <a:srgbClr val="000000"/>
                            </a:solidFill>
                            <a:effectLst/>
                            <a:latin typeface="新細明體" panose="02020500000000000000" pitchFamily="18" charset="-120"/>
                            <a:ea typeface="新細明體" panose="02020500000000000000" pitchFamily="18" charset="-12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TW" sz="2400" u="none" strike="noStrike">
                              <a:effectLst/>
                            </a:rPr>
                            <a:t>25.7</a:t>
                          </a:r>
                          <a:endParaRPr lang="en-US" altLang="zh-TW" sz="2400" b="0" i="0" u="none" strike="noStrike">
                            <a:solidFill>
                              <a:srgbClr val="000000"/>
                            </a:solidFill>
                            <a:effectLst/>
                            <a:latin typeface="新細明體" panose="02020500000000000000" pitchFamily="18" charset="-120"/>
                            <a:ea typeface="新細明體" panose="02020500000000000000" pitchFamily="18" charset="-12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2174541109"/>
                      </a:ext>
                    </a:extLst>
                  </a:tr>
                  <a:tr h="209550"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TW" sz="2400" u="none" strike="noStrike">
                              <a:effectLst/>
                            </a:rPr>
                            <a:t>100</a:t>
                          </a:r>
                          <a:endParaRPr lang="en-US" altLang="zh-TW" sz="2400" b="0" i="0" u="none" strike="noStrike">
                            <a:solidFill>
                              <a:srgbClr val="000000"/>
                            </a:solidFill>
                            <a:effectLst/>
                            <a:latin typeface="新細明體" panose="02020500000000000000" pitchFamily="18" charset="-120"/>
                            <a:ea typeface="新細明體" panose="02020500000000000000" pitchFamily="18" charset="-12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TW" sz="2400" u="none" strike="noStrike">
                              <a:effectLst/>
                            </a:rPr>
                            <a:t>4.1</a:t>
                          </a:r>
                          <a:endParaRPr lang="en-US" altLang="zh-TW" sz="2400" b="0" i="0" u="none" strike="noStrike">
                            <a:solidFill>
                              <a:srgbClr val="000000"/>
                            </a:solidFill>
                            <a:effectLst/>
                            <a:latin typeface="新細明體" panose="02020500000000000000" pitchFamily="18" charset="-120"/>
                            <a:ea typeface="新細明體" panose="02020500000000000000" pitchFamily="18" charset="-12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TW" sz="2400" u="none" strike="noStrike">
                              <a:effectLst/>
                            </a:rPr>
                            <a:t>11.1</a:t>
                          </a:r>
                          <a:endParaRPr lang="en-US" altLang="zh-TW" sz="2400" b="0" i="0" u="none" strike="noStrike">
                            <a:solidFill>
                              <a:srgbClr val="000000"/>
                            </a:solidFill>
                            <a:effectLst/>
                            <a:latin typeface="新細明體" panose="02020500000000000000" pitchFamily="18" charset="-120"/>
                            <a:ea typeface="新細明體" panose="02020500000000000000" pitchFamily="18" charset="-12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3098845109"/>
                      </a:ext>
                    </a:extLst>
                  </a:tr>
                  <a:tr h="209550"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TW" sz="2400" u="none" strike="noStrike">
                              <a:effectLst/>
                            </a:rPr>
                            <a:t>1000</a:t>
                          </a:r>
                          <a:endParaRPr lang="en-US" altLang="zh-TW" sz="2400" b="0" i="0" u="none" strike="noStrike">
                            <a:solidFill>
                              <a:srgbClr val="000000"/>
                            </a:solidFill>
                            <a:effectLst/>
                            <a:latin typeface="新細明體" panose="02020500000000000000" pitchFamily="18" charset="-120"/>
                            <a:ea typeface="新細明體" panose="02020500000000000000" pitchFamily="18" charset="-12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TW" sz="2400" u="none" strike="noStrike" dirty="0">
                              <a:effectLst/>
                            </a:rPr>
                            <a:t>5.6</a:t>
                          </a:r>
                          <a:endParaRPr lang="en-US" altLang="zh-TW" sz="2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新細明體" panose="02020500000000000000" pitchFamily="18" charset="-120"/>
                            <a:ea typeface="新細明體" panose="02020500000000000000" pitchFamily="18" charset="-12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TW" sz="2400" u="none" strike="noStrike">
                              <a:effectLst/>
                            </a:rPr>
                            <a:t>12.8</a:t>
                          </a:r>
                          <a:endParaRPr lang="en-US" altLang="zh-TW" sz="2400" b="0" i="0" u="none" strike="noStrike">
                            <a:solidFill>
                              <a:srgbClr val="000000"/>
                            </a:solidFill>
                            <a:effectLst/>
                            <a:latin typeface="新細明體" panose="02020500000000000000" pitchFamily="18" charset="-120"/>
                            <a:ea typeface="新細明體" panose="02020500000000000000" pitchFamily="18" charset="-12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2522299546"/>
                      </a:ext>
                    </a:extLst>
                  </a:tr>
                  <a:tr h="209550"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TW" sz="2400" u="none" strike="noStrike">
                              <a:effectLst/>
                            </a:rPr>
                            <a:t>10000</a:t>
                          </a:r>
                          <a:endParaRPr lang="en-US" altLang="zh-TW" sz="2400" b="0" i="0" u="none" strike="noStrike">
                            <a:solidFill>
                              <a:srgbClr val="000000"/>
                            </a:solidFill>
                            <a:effectLst/>
                            <a:latin typeface="新細明體" panose="02020500000000000000" pitchFamily="18" charset="-120"/>
                            <a:ea typeface="新細明體" panose="02020500000000000000" pitchFamily="18" charset="-12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TW" sz="2400" u="none" strike="noStrike">
                              <a:effectLst/>
                            </a:rPr>
                            <a:t>6.3</a:t>
                          </a:r>
                          <a:endParaRPr lang="en-US" altLang="zh-TW" sz="2400" b="0" i="0" u="none" strike="noStrike">
                            <a:solidFill>
                              <a:srgbClr val="000000"/>
                            </a:solidFill>
                            <a:effectLst/>
                            <a:latin typeface="新細明體" panose="02020500000000000000" pitchFamily="18" charset="-120"/>
                            <a:ea typeface="新細明體" panose="02020500000000000000" pitchFamily="18" charset="-12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TW" sz="2400" u="none" strike="noStrike">
                              <a:effectLst/>
                            </a:rPr>
                            <a:t>18.7</a:t>
                          </a:r>
                          <a:endParaRPr lang="en-US" altLang="zh-TW" sz="2400" b="0" i="0" u="none" strike="noStrike">
                            <a:solidFill>
                              <a:srgbClr val="000000"/>
                            </a:solidFill>
                            <a:effectLst/>
                            <a:latin typeface="新細明體" panose="02020500000000000000" pitchFamily="18" charset="-120"/>
                            <a:ea typeface="新細明體" panose="02020500000000000000" pitchFamily="18" charset="-12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2742238440"/>
                      </a:ext>
                    </a:extLst>
                  </a:tr>
                  <a:tr h="209550"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TW" sz="2400" u="none" strike="noStrike">
                              <a:effectLst/>
                            </a:rPr>
                            <a:t>100000</a:t>
                          </a:r>
                          <a:endParaRPr lang="en-US" altLang="zh-TW" sz="2400" b="0" i="0" u="none" strike="noStrike">
                            <a:solidFill>
                              <a:srgbClr val="000000"/>
                            </a:solidFill>
                            <a:effectLst/>
                            <a:latin typeface="新細明體" panose="02020500000000000000" pitchFamily="18" charset="-120"/>
                            <a:ea typeface="新細明體" panose="02020500000000000000" pitchFamily="18" charset="-12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TW" sz="2400" u="none" strike="noStrike">
                              <a:effectLst/>
                            </a:rPr>
                            <a:t>8.5</a:t>
                          </a:r>
                          <a:endParaRPr lang="en-US" altLang="zh-TW" sz="2400" b="0" i="0" u="none" strike="noStrike">
                            <a:solidFill>
                              <a:srgbClr val="000000"/>
                            </a:solidFill>
                            <a:effectLst/>
                            <a:latin typeface="新細明體" panose="02020500000000000000" pitchFamily="18" charset="-120"/>
                            <a:ea typeface="新細明體" panose="02020500000000000000" pitchFamily="18" charset="-12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TW" sz="2400" u="none" strike="noStrike" dirty="0">
                              <a:effectLst/>
                            </a:rPr>
                            <a:t>26.8</a:t>
                          </a:r>
                          <a:endParaRPr lang="en-US" altLang="zh-TW" sz="2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新細明體" panose="02020500000000000000" pitchFamily="18" charset="-120"/>
                            <a:ea typeface="新細明體" panose="02020500000000000000" pitchFamily="18" charset="-12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85529121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表格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72769898"/>
                  </p:ext>
                </p:extLst>
              </p:nvPr>
            </p:nvGraphicFramePr>
            <p:xfrm>
              <a:off x="5416062" y="294788"/>
              <a:ext cx="3323493" cy="292608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107831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1245586313"/>
                        </a:ext>
                      </a:extLst>
                    </a:gridCol>
                    <a:gridCol w="1107831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1107867488"/>
                        </a:ext>
                      </a:extLst>
                    </a:gridCol>
                    <a:gridCol w="1107831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2127289611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3"/>
                          <a:stretch>
                            <a:fillRect t="-25000" r="-200000" b="-751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2400" u="none" strike="noStrike">
                              <a:effectLst/>
                            </a:rPr>
                            <a:t>Training</a:t>
                          </a:r>
                          <a:endParaRPr lang="en-US" sz="2400" b="0" i="0" u="none" strike="noStrike">
                            <a:solidFill>
                              <a:srgbClr val="000000"/>
                            </a:solidFill>
                            <a:effectLst/>
                            <a:latin typeface="新細明體" panose="02020500000000000000" pitchFamily="18" charset="-120"/>
                            <a:ea typeface="新細明體" panose="02020500000000000000" pitchFamily="18" charset="-12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2400" u="none" strike="noStrike">
                              <a:effectLst/>
                            </a:rPr>
                            <a:t>Testing</a:t>
                          </a:r>
                          <a:endParaRPr lang="en-US" sz="2400" b="0" i="0" u="none" strike="noStrike">
                            <a:solidFill>
                              <a:srgbClr val="000000"/>
                            </a:solidFill>
                            <a:effectLst/>
                            <a:latin typeface="新細明體" panose="02020500000000000000" pitchFamily="18" charset="-120"/>
                            <a:ea typeface="新細明體" panose="02020500000000000000" pitchFamily="18" charset="-12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11793646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TW" sz="2400" u="none" strike="noStrike">
                              <a:effectLst/>
                            </a:rPr>
                            <a:t>0</a:t>
                          </a:r>
                          <a:endParaRPr lang="en-US" altLang="zh-TW" sz="2400" b="0" i="0" u="none" strike="noStrike">
                            <a:solidFill>
                              <a:srgbClr val="000000"/>
                            </a:solidFill>
                            <a:effectLst/>
                            <a:latin typeface="新細明體" panose="02020500000000000000" pitchFamily="18" charset="-120"/>
                            <a:ea typeface="新細明體" panose="02020500000000000000" pitchFamily="18" charset="-12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TW" sz="2400" u="none" strike="noStrike">
                              <a:effectLst/>
                            </a:rPr>
                            <a:t>1.9</a:t>
                          </a:r>
                          <a:endParaRPr lang="en-US" altLang="zh-TW" sz="2400" b="0" i="0" u="none" strike="noStrike">
                            <a:solidFill>
                              <a:srgbClr val="000000"/>
                            </a:solidFill>
                            <a:effectLst/>
                            <a:latin typeface="新細明體" panose="02020500000000000000" pitchFamily="18" charset="-120"/>
                            <a:ea typeface="新細明體" panose="02020500000000000000" pitchFamily="18" charset="-12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TW" sz="2400" u="none" strike="noStrike" dirty="0" smtClean="0">
                              <a:effectLst/>
                            </a:rPr>
                            <a:t>14.6</a:t>
                          </a:r>
                          <a:endParaRPr lang="en-US" altLang="zh-TW" sz="2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新細明體" panose="02020500000000000000" pitchFamily="18" charset="-120"/>
                            <a:ea typeface="新細明體" panose="02020500000000000000" pitchFamily="18" charset="-12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1397124239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TW" sz="2400" u="none" strike="noStrike">
                              <a:effectLst/>
                            </a:rPr>
                            <a:t>1</a:t>
                          </a:r>
                          <a:endParaRPr lang="en-US" altLang="zh-TW" sz="2400" b="0" i="0" u="none" strike="noStrike">
                            <a:solidFill>
                              <a:srgbClr val="000000"/>
                            </a:solidFill>
                            <a:effectLst/>
                            <a:latin typeface="新細明體" panose="02020500000000000000" pitchFamily="18" charset="-120"/>
                            <a:ea typeface="新細明體" panose="02020500000000000000" pitchFamily="18" charset="-12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TW" sz="2400" u="none" strike="noStrike">
                              <a:effectLst/>
                            </a:rPr>
                            <a:t>2.3</a:t>
                          </a:r>
                          <a:endParaRPr lang="en-US" altLang="zh-TW" sz="2400" b="0" i="0" u="none" strike="noStrike">
                            <a:solidFill>
                              <a:srgbClr val="000000"/>
                            </a:solidFill>
                            <a:effectLst/>
                            <a:latin typeface="新細明體" panose="02020500000000000000" pitchFamily="18" charset="-120"/>
                            <a:ea typeface="新細明體" panose="02020500000000000000" pitchFamily="18" charset="-12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TW" sz="2400" u="none" strike="noStrike">
                              <a:effectLst/>
                            </a:rPr>
                            <a:t>68.7</a:t>
                          </a:r>
                          <a:endParaRPr lang="en-US" altLang="zh-TW" sz="2400" b="0" i="0" u="none" strike="noStrike">
                            <a:solidFill>
                              <a:srgbClr val="000000"/>
                            </a:solidFill>
                            <a:effectLst/>
                            <a:latin typeface="新細明體" panose="02020500000000000000" pitchFamily="18" charset="-120"/>
                            <a:ea typeface="新細明體" panose="02020500000000000000" pitchFamily="18" charset="-12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802524373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TW" sz="2400" u="none" strike="noStrike">
                              <a:effectLst/>
                            </a:rPr>
                            <a:t>10</a:t>
                          </a:r>
                          <a:endParaRPr lang="en-US" altLang="zh-TW" sz="2400" b="0" i="0" u="none" strike="noStrike">
                            <a:solidFill>
                              <a:srgbClr val="000000"/>
                            </a:solidFill>
                            <a:effectLst/>
                            <a:latin typeface="新細明體" panose="02020500000000000000" pitchFamily="18" charset="-120"/>
                            <a:ea typeface="新細明體" panose="02020500000000000000" pitchFamily="18" charset="-12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TW" sz="2400" u="none" strike="noStrike">
                              <a:effectLst/>
                            </a:rPr>
                            <a:t>3.5</a:t>
                          </a:r>
                          <a:endParaRPr lang="en-US" altLang="zh-TW" sz="2400" b="0" i="0" u="none" strike="noStrike">
                            <a:solidFill>
                              <a:srgbClr val="000000"/>
                            </a:solidFill>
                            <a:effectLst/>
                            <a:latin typeface="新細明體" panose="02020500000000000000" pitchFamily="18" charset="-120"/>
                            <a:ea typeface="新細明體" panose="02020500000000000000" pitchFamily="18" charset="-12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TW" sz="2400" u="none" strike="noStrike">
                              <a:effectLst/>
                            </a:rPr>
                            <a:t>25.7</a:t>
                          </a:r>
                          <a:endParaRPr lang="en-US" altLang="zh-TW" sz="2400" b="0" i="0" u="none" strike="noStrike">
                            <a:solidFill>
                              <a:srgbClr val="000000"/>
                            </a:solidFill>
                            <a:effectLst/>
                            <a:latin typeface="新細明體" panose="02020500000000000000" pitchFamily="18" charset="-120"/>
                            <a:ea typeface="新細明體" panose="02020500000000000000" pitchFamily="18" charset="-12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2174541109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TW" sz="2400" u="none" strike="noStrike">
                              <a:effectLst/>
                            </a:rPr>
                            <a:t>100</a:t>
                          </a:r>
                          <a:endParaRPr lang="en-US" altLang="zh-TW" sz="2400" b="0" i="0" u="none" strike="noStrike">
                            <a:solidFill>
                              <a:srgbClr val="000000"/>
                            </a:solidFill>
                            <a:effectLst/>
                            <a:latin typeface="新細明體" panose="02020500000000000000" pitchFamily="18" charset="-120"/>
                            <a:ea typeface="新細明體" panose="02020500000000000000" pitchFamily="18" charset="-12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TW" sz="2400" u="none" strike="noStrike">
                              <a:effectLst/>
                            </a:rPr>
                            <a:t>4.1</a:t>
                          </a:r>
                          <a:endParaRPr lang="en-US" altLang="zh-TW" sz="2400" b="0" i="0" u="none" strike="noStrike">
                            <a:solidFill>
                              <a:srgbClr val="000000"/>
                            </a:solidFill>
                            <a:effectLst/>
                            <a:latin typeface="新細明體" panose="02020500000000000000" pitchFamily="18" charset="-120"/>
                            <a:ea typeface="新細明體" panose="02020500000000000000" pitchFamily="18" charset="-12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TW" sz="2400" u="none" strike="noStrike">
                              <a:effectLst/>
                            </a:rPr>
                            <a:t>11.1</a:t>
                          </a:r>
                          <a:endParaRPr lang="en-US" altLang="zh-TW" sz="2400" b="0" i="0" u="none" strike="noStrike">
                            <a:solidFill>
                              <a:srgbClr val="000000"/>
                            </a:solidFill>
                            <a:effectLst/>
                            <a:latin typeface="新細明體" panose="02020500000000000000" pitchFamily="18" charset="-120"/>
                            <a:ea typeface="新細明體" panose="02020500000000000000" pitchFamily="18" charset="-12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3098845109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TW" sz="2400" u="none" strike="noStrike">
                              <a:effectLst/>
                            </a:rPr>
                            <a:t>1000</a:t>
                          </a:r>
                          <a:endParaRPr lang="en-US" altLang="zh-TW" sz="2400" b="0" i="0" u="none" strike="noStrike">
                            <a:solidFill>
                              <a:srgbClr val="000000"/>
                            </a:solidFill>
                            <a:effectLst/>
                            <a:latin typeface="新細明體" panose="02020500000000000000" pitchFamily="18" charset="-120"/>
                            <a:ea typeface="新細明體" panose="02020500000000000000" pitchFamily="18" charset="-12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TW" sz="2400" u="none" strike="noStrike" dirty="0">
                              <a:effectLst/>
                            </a:rPr>
                            <a:t>5.6</a:t>
                          </a:r>
                          <a:endParaRPr lang="en-US" altLang="zh-TW" sz="2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新細明體" panose="02020500000000000000" pitchFamily="18" charset="-120"/>
                            <a:ea typeface="新細明體" panose="02020500000000000000" pitchFamily="18" charset="-12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TW" sz="2400" u="none" strike="noStrike">
                              <a:effectLst/>
                            </a:rPr>
                            <a:t>12.8</a:t>
                          </a:r>
                          <a:endParaRPr lang="en-US" altLang="zh-TW" sz="2400" b="0" i="0" u="none" strike="noStrike">
                            <a:solidFill>
                              <a:srgbClr val="000000"/>
                            </a:solidFill>
                            <a:effectLst/>
                            <a:latin typeface="新細明體" panose="02020500000000000000" pitchFamily="18" charset="-120"/>
                            <a:ea typeface="新細明體" panose="02020500000000000000" pitchFamily="18" charset="-12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252229954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TW" sz="2400" u="none" strike="noStrike">
                              <a:effectLst/>
                            </a:rPr>
                            <a:t>10000</a:t>
                          </a:r>
                          <a:endParaRPr lang="en-US" altLang="zh-TW" sz="2400" b="0" i="0" u="none" strike="noStrike">
                            <a:solidFill>
                              <a:srgbClr val="000000"/>
                            </a:solidFill>
                            <a:effectLst/>
                            <a:latin typeface="新細明體" panose="02020500000000000000" pitchFamily="18" charset="-120"/>
                            <a:ea typeface="新細明體" panose="02020500000000000000" pitchFamily="18" charset="-12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TW" sz="2400" u="none" strike="noStrike">
                              <a:effectLst/>
                            </a:rPr>
                            <a:t>6.3</a:t>
                          </a:r>
                          <a:endParaRPr lang="en-US" altLang="zh-TW" sz="2400" b="0" i="0" u="none" strike="noStrike">
                            <a:solidFill>
                              <a:srgbClr val="000000"/>
                            </a:solidFill>
                            <a:effectLst/>
                            <a:latin typeface="新細明體" panose="02020500000000000000" pitchFamily="18" charset="-120"/>
                            <a:ea typeface="新細明體" panose="02020500000000000000" pitchFamily="18" charset="-12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TW" sz="2400" u="none" strike="noStrike">
                              <a:effectLst/>
                            </a:rPr>
                            <a:t>18.7</a:t>
                          </a:r>
                          <a:endParaRPr lang="en-US" altLang="zh-TW" sz="2400" b="0" i="0" u="none" strike="noStrike">
                            <a:solidFill>
                              <a:srgbClr val="000000"/>
                            </a:solidFill>
                            <a:effectLst/>
                            <a:latin typeface="新細明體" panose="02020500000000000000" pitchFamily="18" charset="-120"/>
                            <a:ea typeface="新細明體" panose="02020500000000000000" pitchFamily="18" charset="-12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2742238440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TW" sz="2400" u="none" strike="noStrike">
                              <a:effectLst/>
                            </a:rPr>
                            <a:t>100000</a:t>
                          </a:r>
                          <a:endParaRPr lang="en-US" altLang="zh-TW" sz="2400" b="0" i="0" u="none" strike="noStrike">
                            <a:solidFill>
                              <a:srgbClr val="000000"/>
                            </a:solidFill>
                            <a:effectLst/>
                            <a:latin typeface="新細明體" panose="02020500000000000000" pitchFamily="18" charset="-120"/>
                            <a:ea typeface="新細明體" panose="02020500000000000000" pitchFamily="18" charset="-12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TW" sz="2400" u="none" strike="noStrike">
                              <a:effectLst/>
                            </a:rPr>
                            <a:t>8.5</a:t>
                          </a:r>
                          <a:endParaRPr lang="en-US" altLang="zh-TW" sz="2400" b="0" i="0" u="none" strike="noStrike">
                            <a:solidFill>
                              <a:srgbClr val="000000"/>
                            </a:solidFill>
                            <a:effectLst/>
                            <a:latin typeface="新細明體" panose="02020500000000000000" pitchFamily="18" charset="-120"/>
                            <a:ea typeface="新細明體" panose="02020500000000000000" pitchFamily="18" charset="-12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TW" sz="2400" u="none" strike="noStrike" dirty="0">
                              <a:effectLst/>
                            </a:rPr>
                            <a:t>26.8</a:t>
                          </a:r>
                          <a:endParaRPr lang="en-US" altLang="zh-TW" sz="2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新細明體" panose="02020500000000000000" pitchFamily="18" charset="-120"/>
                            <a:ea typeface="新細明體" panose="02020500000000000000" pitchFamily="18" charset="-12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85529121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8" name="矩形 7"/>
          <p:cNvSpPr/>
          <p:nvPr/>
        </p:nvSpPr>
        <p:spPr>
          <a:xfrm>
            <a:off x="5416062" y="1757828"/>
            <a:ext cx="3323493" cy="35672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/>
              <p:cNvSpPr txBox="1"/>
              <p:nvPr/>
            </p:nvSpPr>
            <p:spPr>
              <a:xfrm>
                <a:off x="794440" y="5538935"/>
                <a:ext cx="821181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US" altLang="zh-TW" sz="2400" dirty="0"/>
                  <a:t>Training error: larger</a:t>
                </a:r>
                <a:r>
                  <a:rPr lang="en-US" altLang="zh-TW" sz="2400" dirty="0" smtClean="0"/>
                  <a:t> </a:t>
                </a:r>
                <a14:m>
                  <m:oMath xmlns:m="http://schemas.openxmlformats.org/officeDocument/2006/math">
                    <m:r>
                      <a:rPr lang="zh-TW" altLang="en-US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altLang="zh-TW" sz="2400" dirty="0" smtClean="0"/>
                  <a:t> &amp; </a:t>
                </a:r>
                <a:r>
                  <a:rPr lang="en-US" altLang="zh-TW" sz="2400" dirty="0"/>
                  <a:t>considering the training error less   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9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440" y="5538935"/>
                <a:ext cx="8211815" cy="461665"/>
              </a:xfrm>
              <a:prstGeom prst="rect">
                <a:avLst/>
              </a:prstGeom>
              <a:blipFill rotWithShape="1">
                <a:blip r:embed="rId4"/>
                <a:stretch>
                  <a:fillRect l="-965" t="-10667" b="-30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矩形 9"/>
          <p:cNvSpPr/>
          <p:nvPr/>
        </p:nvSpPr>
        <p:spPr>
          <a:xfrm>
            <a:off x="6509239" y="294788"/>
            <a:ext cx="1137138" cy="288385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/>
          <p:cNvSpPr txBox="1"/>
          <p:nvPr/>
        </p:nvSpPr>
        <p:spPr>
          <a:xfrm>
            <a:off x="794440" y="6151503"/>
            <a:ext cx="82118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TW" sz="2400" dirty="0"/>
              <a:t>We prefer smooth function, but don’t be too smooth. </a:t>
            </a:r>
            <a:endParaRPr lang="zh-TW" altLang="en-US" sz="2400" dirty="0"/>
          </a:p>
        </p:txBody>
      </p:sp>
      <p:sp>
        <p:nvSpPr>
          <p:cNvPr id="12" name="矩形 11"/>
          <p:cNvSpPr/>
          <p:nvPr/>
        </p:nvSpPr>
        <p:spPr>
          <a:xfrm>
            <a:off x="7629339" y="294787"/>
            <a:ext cx="1137138" cy="288385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箭號: 向下 5"/>
          <p:cNvSpPr/>
          <p:nvPr/>
        </p:nvSpPr>
        <p:spPr>
          <a:xfrm>
            <a:off x="4785545" y="873799"/>
            <a:ext cx="438150" cy="211455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/>
          <p:cNvSpPr txBox="1"/>
          <p:nvPr/>
        </p:nvSpPr>
        <p:spPr>
          <a:xfrm>
            <a:off x="3386101" y="1732205"/>
            <a:ext cx="14668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2400" dirty="0"/>
              <a:t>smoother</a:t>
            </a:r>
            <a:endParaRPr lang="zh-TW" altLang="en-US" sz="2400" dirty="0"/>
          </a:p>
        </p:txBody>
      </p:sp>
      <p:sp>
        <p:nvSpPr>
          <p:cNvPr id="14" name="橢圓 13"/>
          <p:cNvSpPr/>
          <p:nvPr/>
        </p:nvSpPr>
        <p:spPr>
          <a:xfrm>
            <a:off x="3427534" y="3932625"/>
            <a:ext cx="461341" cy="54946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/>
              <p:cNvSpPr txBox="1"/>
              <p:nvPr/>
            </p:nvSpPr>
            <p:spPr>
              <a:xfrm>
                <a:off x="6523244" y="4398067"/>
                <a:ext cx="2497016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Select </a:t>
                </a:r>
                <a14:m>
                  <m:oMath xmlns:m="http://schemas.openxmlformats.org/officeDocument/2006/math">
                    <m:r>
                      <a:rPr lang="zh-TW" altLang="en-US" sz="240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zh-TW" altLang="en-US" sz="2400" dirty="0"/>
                  <a:t> </a:t>
                </a:r>
                <a:r>
                  <a:rPr lang="en-US" altLang="zh-TW" sz="2400" dirty="0"/>
                  <a:t>obtaining the best model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15" name="文字方塊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3244" y="4398067"/>
                <a:ext cx="2497016" cy="830997"/>
              </a:xfrm>
              <a:prstGeom prst="rect">
                <a:avLst/>
              </a:prstGeom>
              <a:blipFill>
                <a:blip r:embed="rId5"/>
                <a:stretch>
                  <a:fillRect l="-3659" t="-5839" r="-2439" b="-1532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文字方塊 15"/>
          <p:cNvSpPr txBox="1"/>
          <p:nvPr/>
        </p:nvSpPr>
        <p:spPr>
          <a:xfrm>
            <a:off x="6509239" y="3894174"/>
            <a:ext cx="24970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How smooth?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633644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0" grpId="0" animBg="1"/>
      <p:bldP spid="10" grpId="1" animBg="1"/>
      <p:bldP spid="11" grpId="0"/>
      <p:bldP spid="12" grpId="0" animBg="1"/>
      <p:bldP spid="12" grpId="1" animBg="1"/>
      <p:bldP spid="6" grpId="0" animBg="1"/>
      <p:bldP spid="13" grpId="0"/>
      <p:bldP spid="14" grpId="0" animBg="1"/>
      <p:bldP spid="15" grpId="0"/>
      <p:bldP spid="1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Shape 660"/>
          <p:cNvSpPr txBox="1">
            <a:spLocks noGrp="1"/>
          </p:cNvSpPr>
          <p:nvPr>
            <p:ph type="title"/>
          </p:nvPr>
        </p:nvSpPr>
        <p:spPr>
          <a:xfrm>
            <a:off x="-8188" y="178593"/>
            <a:ext cx="9160377" cy="1714501"/>
          </a:xfrm>
          <a:prstGeom prst="rect">
            <a:avLst/>
          </a:prstGeom>
          <a:noFill/>
          <a:ln>
            <a:noFill/>
          </a:ln>
        </p:spPr>
        <p:txBody>
          <a:bodyPr wrap="square" lIns="29999" tIns="29999" rIns="29999" bIns="29999" anchor="ctr" anchorCtr="0">
            <a:noAutofit/>
          </a:bodyPr>
          <a:lstStyle/>
          <a:p>
            <a:pPr>
              <a:buSzPct val="25000"/>
            </a:pPr>
            <a:r>
              <a:rPr lang="en-US" sz="44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(Linear) Hypothesis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39" y="1993989"/>
            <a:ext cx="5457825" cy="4086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62" name="Shape 662" descr="Lin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20353541">
            <a:off x="1522759" y="3873026"/>
            <a:ext cx="5445696" cy="45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63" name="Shape 663" descr="Lin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18385380">
            <a:off x="1419299" y="3800550"/>
            <a:ext cx="4289176" cy="56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64" name="Shape 664" descr="Line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19520079">
            <a:off x="1321889" y="3760899"/>
            <a:ext cx="5783852" cy="45719"/>
          </a:xfrm>
          <a:prstGeom prst="rect">
            <a:avLst/>
          </a:prstGeom>
          <a:noFill/>
          <a:ln>
            <a:noFill/>
          </a:ln>
        </p:spPr>
      </p:pic>
      <p:sp>
        <p:nvSpPr>
          <p:cNvPr id="665" name="Shape 665"/>
          <p:cNvSpPr txBox="1"/>
          <p:nvPr/>
        </p:nvSpPr>
        <p:spPr>
          <a:xfrm>
            <a:off x="6985594" y="3620388"/>
            <a:ext cx="6889950" cy="1071750"/>
          </a:xfrm>
          <a:prstGeom prst="rect">
            <a:avLst/>
          </a:prstGeom>
          <a:noFill/>
          <a:ln>
            <a:noFill/>
          </a:ln>
        </p:spPr>
        <p:txBody>
          <a:bodyPr wrap="square" lIns="38399" tIns="38399" rIns="38399" bIns="38399" anchor="t" anchorCtr="0">
            <a:noAutofit/>
          </a:bodyPr>
          <a:lstStyle/>
          <a:p>
            <a:r>
              <a:rPr lang="en-US" dirty="0">
                <a:latin typeface="Consolas"/>
                <a:ea typeface="Consolas"/>
                <a:cs typeface="Consolas"/>
                <a:sym typeface="Consolas"/>
              </a:rPr>
              <a:t>X = 2.5</a:t>
            </a:r>
          </a:p>
          <a:p>
            <a:r>
              <a:rPr lang="en-US" dirty="0">
                <a:solidFill>
                  <a:srgbClr val="980000"/>
                </a:solidFill>
                <a:latin typeface="Consolas"/>
                <a:ea typeface="Consolas"/>
                <a:cs typeface="Consolas"/>
                <a:sym typeface="Consolas"/>
              </a:rPr>
              <a:t>Y = ?</a:t>
            </a:r>
          </a:p>
        </p:txBody>
      </p:sp>
    </p:spTree>
    <p:extLst>
      <p:ext uri="{BB962C8B-B14F-4D97-AF65-F5344CB8AC3E}">
        <p14:creationId xmlns:p14="http://schemas.microsoft.com/office/powerpoint/2010/main" val="3051085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Next…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556792"/>
            <a:ext cx="7886700" cy="5184576"/>
          </a:xfrm>
        </p:spPr>
        <p:txBody>
          <a:bodyPr>
            <a:noAutofit/>
          </a:bodyPr>
          <a:lstStyle/>
          <a:p>
            <a:r>
              <a:rPr lang="en-US" altLang="zh-TW" sz="2400" dirty="0" smtClean="0"/>
              <a:t>We finally get average error = 11.1 on the testing data</a:t>
            </a:r>
          </a:p>
          <a:p>
            <a:pPr lvl="1"/>
            <a:r>
              <a:rPr lang="en-US" altLang="zh-TW" dirty="0" smtClean="0"/>
              <a:t>How </a:t>
            </a:r>
            <a:r>
              <a:rPr lang="en-US" altLang="zh-TW" dirty="0"/>
              <a:t>about new data? Larger error? Lower error?</a:t>
            </a:r>
            <a:endParaRPr lang="zh-TW" altLang="en-US" dirty="0"/>
          </a:p>
          <a:p>
            <a:r>
              <a:rPr lang="en-US" altLang="zh-TW" sz="2400" dirty="0"/>
              <a:t>Next lecture: Where does the error come from?</a:t>
            </a:r>
          </a:p>
          <a:p>
            <a:pPr lvl="1"/>
            <a:r>
              <a:rPr lang="en-US" altLang="zh-TW" dirty="0"/>
              <a:t>More theory about overfitting and regularization</a:t>
            </a:r>
          </a:p>
          <a:p>
            <a:pPr lvl="1"/>
            <a:r>
              <a:rPr lang="en-US" altLang="zh-TW" dirty="0"/>
              <a:t>The concept of </a:t>
            </a:r>
            <a:r>
              <a:rPr lang="en-US" altLang="zh-TW" dirty="0" smtClean="0"/>
              <a:t>validation</a:t>
            </a:r>
          </a:p>
          <a:p>
            <a:pPr lvl="1"/>
            <a:endParaRPr lang="en-US" altLang="zh-TW" dirty="0"/>
          </a:p>
          <a:p>
            <a:r>
              <a:rPr lang="en-US" altLang="zh-TW" sz="2400" dirty="0"/>
              <a:t>Gradient descent &amp; regularization</a:t>
            </a:r>
          </a:p>
          <a:p>
            <a:pPr lvl="1"/>
            <a:r>
              <a:rPr lang="en-US" altLang="zh-TW" dirty="0"/>
              <a:t>More theory and tips in the following lectures</a:t>
            </a:r>
          </a:p>
          <a:p>
            <a:pPr lvl="1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22270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1828213"/>
            <a:ext cx="7772400" cy="2387600"/>
          </a:xfrm>
        </p:spPr>
        <p:txBody>
          <a:bodyPr/>
          <a:lstStyle/>
          <a:p>
            <a:r>
              <a:rPr lang="en-US" altLang="zh-TW" dirty="0"/>
              <a:t>Where does the error come from?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61588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268760"/>
            <a:ext cx="6109761" cy="4606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Review</a:t>
            </a:r>
            <a:endParaRPr lang="zh-TW" altLang="en-US" dirty="0"/>
          </a:p>
        </p:txBody>
      </p:sp>
      <p:sp>
        <p:nvSpPr>
          <p:cNvPr id="5" name="文字方塊 4"/>
          <p:cNvSpPr txBox="1"/>
          <p:nvPr/>
        </p:nvSpPr>
        <p:spPr>
          <a:xfrm>
            <a:off x="1544163" y="5805264"/>
            <a:ext cx="61426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A more complex model does not always lead to better performance on </a:t>
            </a:r>
            <a:r>
              <a:rPr lang="en-US" altLang="zh-TW" sz="2400" b="1" i="1" u="sng" dirty="0"/>
              <a:t>testing data</a:t>
            </a:r>
            <a:r>
              <a:rPr lang="en-US" altLang="zh-TW" sz="2400" dirty="0"/>
              <a:t>. </a:t>
            </a:r>
            <a:endParaRPr lang="zh-TW" altLang="en-US" sz="2400" dirty="0"/>
          </a:p>
        </p:txBody>
      </p:sp>
      <p:sp>
        <p:nvSpPr>
          <p:cNvPr id="3" name="文字方塊 2"/>
          <p:cNvSpPr txBox="1"/>
          <p:nvPr/>
        </p:nvSpPr>
        <p:spPr>
          <a:xfrm>
            <a:off x="2840966" y="1835294"/>
            <a:ext cx="44569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Average Error on Testing Data</a:t>
            </a:r>
            <a:endParaRPr lang="zh-TW" altLang="en-US" sz="2400" dirty="0"/>
          </a:p>
        </p:txBody>
      </p:sp>
      <p:sp>
        <p:nvSpPr>
          <p:cNvPr id="7" name="矩形 6"/>
          <p:cNvSpPr/>
          <p:nvPr/>
        </p:nvSpPr>
        <p:spPr>
          <a:xfrm>
            <a:off x="5455809" y="3933056"/>
            <a:ext cx="3359987" cy="83099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TW" sz="2400" dirty="0"/>
              <a:t>error due to "</a:t>
            </a:r>
            <a:r>
              <a:rPr lang="en-US" altLang="zh-TW" sz="2400" dirty="0">
                <a:solidFill>
                  <a:srgbClr val="0070C0"/>
                </a:solidFill>
              </a:rPr>
              <a:t>bias</a:t>
            </a:r>
            <a:r>
              <a:rPr lang="en-US" altLang="zh-TW" sz="2400" dirty="0"/>
              <a:t>" and error due to "</a:t>
            </a:r>
            <a:r>
              <a:rPr lang="en-US" altLang="zh-TW" sz="2400" dirty="0">
                <a:solidFill>
                  <a:srgbClr val="FF0000"/>
                </a:solidFill>
              </a:rPr>
              <a:t>variance</a:t>
            </a:r>
            <a:r>
              <a:rPr lang="en-US" altLang="zh-TW" sz="2400" dirty="0"/>
              <a:t>"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00894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3" grpId="0"/>
      <p:bldP spid="7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Estimator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/>
              <p:cNvSpPr txBox="1"/>
              <p:nvPr/>
            </p:nvSpPr>
            <p:spPr>
              <a:xfrm>
                <a:off x="668610" y="2085794"/>
                <a:ext cx="3594878" cy="52027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zh-TW" altLang="en-US" sz="3200" i="1" smtClean="0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altLang="zh-TW" sz="32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altLang="zh-TW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altLang="zh-TW" sz="3200" b="0" i="1" smtClean="0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altLang="zh-TW" sz="32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altLang="zh-TW" sz="320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TW" sz="3200" b="0" i="1" smtClean="0">
                              <a:latin typeface="Cambria Math"/>
                            </a:rPr>
                            <m:t>    </m:t>
                          </m:r>
                          <m:r>
                            <a:rPr lang="en-US" altLang="zh-TW" sz="3200" b="0" i="1" smtClean="0">
                              <a:latin typeface="Cambria Math" panose="02040503050406030204" pitchFamily="18" charset="0"/>
                            </a:rPr>
                            <m:t>                 </m:t>
                          </m:r>
                        </m:e>
                      </m:d>
                    </m:oMath>
                  </m:oMathPara>
                </a14:m>
                <a:endParaRPr lang="zh-TW" altLang="en-US" sz="3200" dirty="0"/>
              </a:p>
            </p:txBody>
          </p:sp>
        </mc:Choice>
        <mc:Fallback xmlns=""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610" y="2085794"/>
                <a:ext cx="3594878" cy="520271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1147633" y="5780144"/>
                <a:ext cx="3425168" cy="4551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800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zh-TW" altLang="en-US" sz="2800" dirty="0"/>
                  <a:t> </a:t>
                </a:r>
                <a:r>
                  <a:rPr lang="en-US" altLang="zh-TW" sz="2800" dirty="0"/>
                  <a:t>is an estimator of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TW" sz="2800" i="1">
                            <a:latin typeface="Cambria Math"/>
                          </a:rPr>
                        </m:ctrlPr>
                      </m:accPr>
                      <m:e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</m:oMath>
                </a14:m>
                <a:r>
                  <a:rPr lang="en-US" altLang="zh-TW" sz="2800" dirty="0"/>
                  <a:t>  </a:t>
                </a:r>
                <a:endParaRPr lang="zh-TW" altLang="en-US" sz="2800" dirty="0"/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7633" y="5780144"/>
                <a:ext cx="3425168" cy="455125"/>
              </a:xfrm>
              <a:prstGeom prst="rect">
                <a:avLst/>
              </a:prstGeom>
              <a:blipFill>
                <a:blip r:embed="rId6"/>
                <a:stretch>
                  <a:fillRect l="-178" t="-17333" b="-48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/>
              <p:cNvSpPr txBox="1"/>
              <p:nvPr/>
            </p:nvSpPr>
            <p:spPr>
              <a:xfrm>
                <a:off x="1176579" y="3549087"/>
                <a:ext cx="3348954" cy="5474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TW" sz="280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accPr>
                      <m:e>
                        <m:r>
                          <a:rPr lang="en-US" altLang="zh-TW" sz="2800">
                            <a:solidFill>
                              <a:srgbClr val="FF0000"/>
                            </a:solidFill>
                            <a:latin typeface="Cambria Math"/>
                          </a:rPr>
                          <m:t>𝑓</m:t>
                        </m:r>
                      </m:e>
                    </m:acc>
                    <m:r>
                      <a:rPr lang="en-US" altLang="zh-TW" sz="2800">
                        <a:solidFill>
                          <a:srgbClr val="FF0000"/>
                        </a:solidFill>
                        <a:latin typeface="Cambria Math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TW" sz="2800">
                        <a:solidFill>
                          <a:srgbClr val="FF0000"/>
                        </a:solidFill>
                        <a:latin typeface="Cambria Math"/>
                      </a:rPr>
                      <m:t>is</m:t>
                    </m:r>
                    <m:r>
                      <a:rPr lang="en-US" altLang="zh-TW" sz="2800">
                        <a:solidFill>
                          <a:srgbClr val="FF0000"/>
                        </a:solidFill>
                        <a:latin typeface="Cambria Math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TW" sz="2800">
                        <a:solidFill>
                          <a:srgbClr val="FF0000"/>
                        </a:solidFill>
                        <a:latin typeface="Cambria Math"/>
                      </a:rPr>
                      <m:t>unkown</m:t>
                    </m:r>
                  </m:oMath>
                </a14:m>
                <a:r>
                  <a:rPr lang="en-US" altLang="zh-TW" sz="2800" dirty="0">
                    <a:solidFill>
                      <a:srgbClr val="FF0000"/>
                    </a:solidFill>
                    <a:latin typeface="+mj-lt"/>
                  </a:rPr>
                  <a:t> </a:t>
                </a:r>
                <a:endParaRPr lang="zh-TW" altLang="en-US" sz="2800" dirty="0">
                  <a:solidFill>
                    <a:srgbClr val="FF000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6579" y="3549087"/>
                <a:ext cx="3348954" cy="547458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/>
              <p:cNvSpPr txBox="1"/>
              <p:nvPr/>
            </p:nvSpPr>
            <p:spPr>
              <a:xfrm>
                <a:off x="1075025" y="4511400"/>
                <a:ext cx="3348954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800" dirty="0"/>
                  <a:t>From training data, we find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800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9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5025" y="4511400"/>
                <a:ext cx="3348954" cy="954107"/>
              </a:xfrm>
              <a:prstGeom prst="rect">
                <a:avLst/>
              </a:prstGeom>
              <a:blipFill>
                <a:blip r:embed="rId8"/>
                <a:stretch>
                  <a:fillRect l="-3636" t="-5732" b="-1719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「靶」的圖片搜尋結果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825538"/>
            <a:ext cx="4114800" cy="3895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/>
              <p:cNvSpPr txBox="1"/>
              <p:nvPr/>
            </p:nvSpPr>
            <p:spPr>
              <a:xfrm>
                <a:off x="4572000" y="4854321"/>
                <a:ext cx="331052" cy="5202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TW" sz="3200" i="1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altLang="zh-TW" sz="32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</m:oMath>
                  </m:oMathPara>
                </a14:m>
                <a:endParaRPr lang="zh-TW" altLang="en-US" sz="3200" dirty="0"/>
              </a:p>
            </p:txBody>
          </p:sp>
        </mc:Choice>
        <mc:Fallback xmlns="">
          <p:sp>
            <p:nvSpPr>
              <p:cNvPr id="11" name="文字方塊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4854321"/>
                <a:ext cx="331052" cy="52027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直線單箭頭接點 11"/>
          <p:cNvCxnSpPr>
            <a:stCxn id="11" idx="3"/>
          </p:cNvCxnSpPr>
          <p:nvPr/>
        </p:nvCxnSpPr>
        <p:spPr>
          <a:xfrm flipV="1">
            <a:off x="4903052" y="3795623"/>
            <a:ext cx="1791046" cy="131883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/>
              <p:cNvSpPr txBox="1"/>
              <p:nvPr/>
            </p:nvSpPr>
            <p:spPr>
              <a:xfrm>
                <a:off x="7627861" y="2040329"/>
                <a:ext cx="44236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800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4" name="文字方塊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7861" y="2040329"/>
                <a:ext cx="442365" cy="43088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橢圓 12"/>
          <p:cNvSpPr/>
          <p:nvPr/>
        </p:nvSpPr>
        <p:spPr>
          <a:xfrm>
            <a:off x="7631419" y="2497253"/>
            <a:ext cx="217624" cy="2176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字方塊 14"/>
          <p:cNvSpPr txBox="1"/>
          <p:nvPr/>
        </p:nvSpPr>
        <p:spPr>
          <a:xfrm>
            <a:off x="5400018" y="2114577"/>
            <a:ext cx="1726348" cy="954107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Bias + Variance</a:t>
            </a:r>
            <a:endParaRPr lang="zh-TW" altLang="en-US" sz="2800" dirty="0"/>
          </a:p>
        </p:txBody>
      </p:sp>
      <p:cxnSp>
        <p:nvCxnSpPr>
          <p:cNvPr id="17" name="直線單箭頭接點 16"/>
          <p:cNvCxnSpPr/>
          <p:nvPr/>
        </p:nvCxnSpPr>
        <p:spPr>
          <a:xfrm flipH="1">
            <a:off x="6624872" y="2686007"/>
            <a:ext cx="1002989" cy="1136809"/>
          </a:xfrm>
          <a:prstGeom prst="straightConnector1">
            <a:avLst/>
          </a:prstGeom>
          <a:ln w="38100">
            <a:solidFill>
              <a:schemeClr val="accent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30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1566748"/>
            <a:ext cx="1612495" cy="20786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" name="Picture 32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562" y="1538054"/>
            <a:ext cx="400108" cy="21073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69927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1" grpId="0"/>
      <p:bldP spid="14" grpId="0"/>
      <p:bldP spid="13" grpId="0" animBg="1"/>
      <p:bldP spid="15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altLang="zh-TW" dirty="0" smtClean="0"/>
              <a:t>Bias and Variance in estimator of mean </a:t>
            </a:r>
            <a:r>
              <a:rPr lang="en-US" altLang="zh-TW" dirty="0"/>
              <a:t>and variance 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TW" sz="2800" dirty="0" smtClean="0"/>
                  <a:t>Assume </a:t>
                </a:r>
                <a:r>
                  <a:rPr lang="en-US" altLang="zh-TW" sz="2800" dirty="0"/>
                  <a:t>the mean of variable </a:t>
                </a:r>
                <a:r>
                  <a:rPr lang="en-US" altLang="zh-TW" sz="2800" dirty="0" smtClean="0"/>
                  <a:t>x </a:t>
                </a:r>
                <a:r>
                  <a:rPr lang="en-US" altLang="zh-TW" sz="2800" dirty="0"/>
                  <a:t>is </a:t>
                </a:r>
                <a14:m>
                  <m:oMath xmlns:m="http://schemas.openxmlformats.org/officeDocument/2006/math">
                    <m:r>
                      <a:rPr lang="zh-TW" altLang="en-US" sz="280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endParaRPr lang="en-US" altLang="zh-TW" sz="2800" dirty="0"/>
              </a:p>
              <a:p>
                <a:r>
                  <a:rPr lang="en-US" altLang="zh-TW" sz="2800" dirty="0" smtClean="0"/>
                  <a:t>Assume </a:t>
                </a:r>
                <a:r>
                  <a:rPr lang="en-US" altLang="zh-TW" sz="2800" dirty="0"/>
                  <a:t>the variance of variable x </a:t>
                </a:r>
                <a:r>
                  <a:rPr lang="en-US" altLang="zh-TW" sz="2800" dirty="0" smtClean="0"/>
                  <a:t>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800" i="1">
                            <a:latin typeface="Cambria Math"/>
                          </a:rPr>
                        </m:ctrlPr>
                      </m:sSupPr>
                      <m:e>
                        <m:r>
                          <a:rPr lang="zh-TW" altLang="en-US" sz="280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altLang="zh-TW" sz="2800" dirty="0" smtClean="0"/>
              </a:p>
              <a:p>
                <a:pPr marL="0" indent="0">
                  <a:buNone/>
                </a:pPr>
                <a:r>
                  <a:rPr lang="en-US" altLang="zh-TW" sz="2800" dirty="0" smtClean="0"/>
                  <a:t> </a:t>
                </a:r>
              </a:p>
              <a:p>
                <a:r>
                  <a:rPr lang="en-US" altLang="zh-TW" sz="2800" dirty="0" smtClean="0"/>
                  <a:t>Estimator </a:t>
                </a:r>
                <a:r>
                  <a:rPr lang="en-US" altLang="zh-TW" sz="2800" dirty="0"/>
                  <a:t>of mean </a:t>
                </a:r>
                <a14:m>
                  <m:oMath xmlns:m="http://schemas.openxmlformats.org/officeDocument/2006/math">
                    <m:r>
                      <a:rPr lang="zh-TW" altLang="en-US" sz="2800" i="1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endParaRPr lang="en-US" altLang="zh-TW" sz="2800" dirty="0"/>
              </a:p>
              <a:p>
                <a:pPr lvl="1"/>
                <a:r>
                  <a:rPr lang="en-US" altLang="zh-TW" dirty="0"/>
                  <a:t>Sample N points: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TW" i="1" smtClean="0">
                            <a:latin typeface="Cambria Math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i="1" smtClean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TW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…,</m:t>
                        </m:r>
                        <m:sSup>
                          <m:sSupPr>
                            <m:ctrlPr>
                              <a:rPr lang="en-US" altLang="zh-TW" b="0" i="1" smtClean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</m:sSup>
                      </m:e>
                    </m:d>
                  </m:oMath>
                </a14:m>
                <a:endParaRPr lang="en-US" altLang="zh-TW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259" t="-12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/>
              <p:cNvSpPr txBox="1"/>
              <p:nvPr/>
            </p:nvSpPr>
            <p:spPr>
              <a:xfrm>
                <a:off x="1073593" y="4138054"/>
                <a:ext cx="1819344" cy="8962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altLang="zh-TW" sz="2400" b="0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altLang="zh-TW" sz="2400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" name="文字方塊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3593" y="4138054"/>
                <a:ext cx="1819344" cy="89620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直線接點 6"/>
          <p:cNvCxnSpPr/>
          <p:nvPr/>
        </p:nvCxnSpPr>
        <p:spPr>
          <a:xfrm rot="16200000">
            <a:off x="5212474" y="4213686"/>
            <a:ext cx="411981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/>
          <p:cNvSpPr/>
          <p:nvPr/>
        </p:nvSpPr>
        <p:spPr>
          <a:xfrm rot="16200000">
            <a:off x="7152065" y="4014664"/>
            <a:ext cx="240632" cy="24063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橢圓 8"/>
          <p:cNvSpPr/>
          <p:nvPr/>
        </p:nvSpPr>
        <p:spPr>
          <a:xfrm rot="16200000">
            <a:off x="7152065" y="4523999"/>
            <a:ext cx="240632" cy="24063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橢圓 9"/>
          <p:cNvSpPr/>
          <p:nvPr/>
        </p:nvSpPr>
        <p:spPr>
          <a:xfrm rot="16200000">
            <a:off x="7152065" y="5033335"/>
            <a:ext cx="240632" cy="24063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橢圓 10"/>
          <p:cNvSpPr/>
          <p:nvPr/>
        </p:nvSpPr>
        <p:spPr>
          <a:xfrm rot="16200000">
            <a:off x="7152065" y="5942221"/>
            <a:ext cx="240632" cy="24063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橢圓 11"/>
          <p:cNvSpPr/>
          <p:nvPr/>
        </p:nvSpPr>
        <p:spPr>
          <a:xfrm rot="16200000" flipV="1">
            <a:off x="7152065" y="3557464"/>
            <a:ext cx="240632" cy="24063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橢圓 12"/>
          <p:cNvSpPr/>
          <p:nvPr/>
        </p:nvSpPr>
        <p:spPr>
          <a:xfrm rot="16200000" flipV="1">
            <a:off x="7152065" y="3084220"/>
            <a:ext cx="240632" cy="24063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橢圓 13"/>
          <p:cNvSpPr/>
          <p:nvPr/>
        </p:nvSpPr>
        <p:spPr>
          <a:xfrm rot="16200000" flipV="1">
            <a:off x="7152065" y="2299663"/>
            <a:ext cx="240632" cy="24063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/>
              <p:cNvSpPr txBox="1"/>
              <p:nvPr/>
            </p:nvSpPr>
            <p:spPr>
              <a:xfrm>
                <a:off x="7522304" y="3916391"/>
                <a:ext cx="24551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5" name="文字方塊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2304" y="3916391"/>
                <a:ext cx="245515" cy="369332"/>
              </a:xfrm>
              <a:prstGeom prst="rect">
                <a:avLst/>
              </a:prstGeom>
              <a:blipFill>
                <a:blip r:embed="rId4"/>
                <a:stretch>
                  <a:fillRect l="-30000" r="-25000" b="-2295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/>
              <p:cNvSpPr txBox="1"/>
              <p:nvPr/>
            </p:nvSpPr>
            <p:spPr>
              <a:xfrm>
                <a:off x="7536570" y="3458360"/>
                <a:ext cx="46249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6" name="文字方塊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6570" y="3458360"/>
                <a:ext cx="462498" cy="369332"/>
              </a:xfrm>
              <a:prstGeom prst="rect">
                <a:avLst/>
              </a:prstGeom>
              <a:blipFill>
                <a:blip r:embed="rId5"/>
                <a:stretch>
                  <a:fillRect l="-7895" r="-5263"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/>
              <p:cNvSpPr txBox="1"/>
              <p:nvPr/>
            </p:nvSpPr>
            <p:spPr>
              <a:xfrm>
                <a:off x="7533011" y="2182900"/>
                <a:ext cx="46961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7" name="文字方塊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3011" y="2182900"/>
                <a:ext cx="469616" cy="369332"/>
              </a:xfrm>
              <a:prstGeom prst="rect">
                <a:avLst/>
              </a:prstGeom>
              <a:blipFill>
                <a:blip r:embed="rId6"/>
                <a:stretch>
                  <a:fillRect l="-9091" r="-5195"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/>
              <p:cNvSpPr txBox="1"/>
              <p:nvPr/>
            </p:nvSpPr>
            <p:spPr>
              <a:xfrm>
                <a:off x="7498147" y="4968984"/>
                <a:ext cx="46961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8" name="文字方塊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8147" y="4968984"/>
                <a:ext cx="469616" cy="369332"/>
              </a:xfrm>
              <a:prstGeom prst="rect">
                <a:avLst/>
              </a:prstGeom>
              <a:blipFill>
                <a:blip r:embed="rId7"/>
                <a:stretch>
                  <a:fillRect l="-7792" r="-5195"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字方塊 19"/>
              <p:cNvSpPr txBox="1"/>
              <p:nvPr/>
            </p:nvSpPr>
            <p:spPr>
              <a:xfrm>
                <a:off x="7501146" y="4426604"/>
                <a:ext cx="46961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0" name="文字方塊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1146" y="4426604"/>
                <a:ext cx="469616" cy="369332"/>
              </a:xfrm>
              <a:prstGeom prst="rect">
                <a:avLst/>
              </a:prstGeom>
              <a:blipFill>
                <a:blip r:embed="rId8"/>
                <a:stretch>
                  <a:fillRect l="-9091" r="-5195"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字方塊 20"/>
              <p:cNvSpPr txBox="1"/>
              <p:nvPr/>
            </p:nvSpPr>
            <p:spPr>
              <a:xfrm>
                <a:off x="7529452" y="2971793"/>
                <a:ext cx="46961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1" name="文字方塊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9452" y="2971793"/>
                <a:ext cx="469616" cy="369332"/>
              </a:xfrm>
              <a:prstGeom prst="rect">
                <a:avLst/>
              </a:prstGeom>
              <a:blipFill>
                <a:blip r:embed="rId9"/>
                <a:stretch>
                  <a:fillRect l="-7792" r="-6494" b="-1475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1"/>
              <p:cNvSpPr txBox="1"/>
              <p:nvPr/>
            </p:nvSpPr>
            <p:spPr>
              <a:xfrm>
                <a:off x="7498147" y="5836642"/>
                <a:ext cx="46961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2" name="文字方塊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8147" y="5836642"/>
                <a:ext cx="469616" cy="369332"/>
              </a:xfrm>
              <a:prstGeom prst="rect">
                <a:avLst/>
              </a:prstGeom>
              <a:blipFill>
                <a:blip r:embed="rId10"/>
                <a:stretch>
                  <a:fillRect l="-7792" r="-5195"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22"/>
              <p:cNvSpPr txBox="1"/>
              <p:nvPr/>
            </p:nvSpPr>
            <p:spPr>
              <a:xfrm>
                <a:off x="1013115" y="5148958"/>
                <a:ext cx="2740494" cy="9836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24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2400" b="0" i="1" smtClean="0">
                              <a:latin typeface="Cambria Math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TW" sz="2400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TW" sz="2400" i="1"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</m:e>
                          </m:nary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3" name="文字方塊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3115" y="5148958"/>
                <a:ext cx="2740494" cy="98360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字方塊 23"/>
              <p:cNvSpPr txBox="1"/>
              <p:nvPr/>
            </p:nvSpPr>
            <p:spPr>
              <a:xfrm>
                <a:off x="3753609" y="5250859"/>
                <a:ext cx="1890389" cy="8962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altLang="zh-TW" sz="2400" i="1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/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zh-TW" sz="2400" i="1" smtClean="0">
                                  <a:latin typeface="Cambria Math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</m:e>
                          </m:d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4" name="文字方塊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3609" y="5250859"/>
                <a:ext cx="1890389" cy="89620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字方塊 24"/>
              <p:cNvSpPr txBox="1"/>
              <p:nvPr/>
            </p:nvSpPr>
            <p:spPr>
              <a:xfrm>
                <a:off x="5674120" y="5467310"/>
                <a:ext cx="56021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TW" alt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5" name="文字方塊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4120" y="5467310"/>
                <a:ext cx="560217" cy="369332"/>
              </a:xfrm>
              <a:prstGeom prst="rect">
                <a:avLst/>
              </a:prstGeom>
              <a:blipFill>
                <a:blip r:embed="rId13"/>
                <a:stretch>
                  <a:fillRect l="-5435" r="-9783" b="-23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文字方塊 26"/>
          <p:cNvSpPr txBox="1"/>
          <p:nvPr/>
        </p:nvSpPr>
        <p:spPr>
          <a:xfrm>
            <a:off x="6381596" y="1572029"/>
            <a:ext cx="17815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unbiased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2937845" y="4304598"/>
                <a:ext cx="65601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8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≠</m:t>
                      </m:r>
                      <m:r>
                        <a:rPr lang="zh-TW" altLang="en-US" sz="28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US" altLang="zh-TW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7845" y="4304598"/>
                <a:ext cx="656013" cy="43088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8747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/>
      <p:bldP spid="16" grpId="0"/>
      <p:bldP spid="17" grpId="0"/>
      <p:bldP spid="18" grpId="0"/>
      <p:bldP spid="20" grpId="0"/>
      <p:bldP spid="21" grpId="0"/>
      <p:bldP spid="22" grpId="0"/>
      <p:bldP spid="23" grpId="0"/>
      <p:bldP spid="24" grpId="0"/>
      <p:bldP spid="25" grpId="0"/>
      <p:bldP spid="27" grpId="0"/>
      <p:bldP spid="6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altLang="zh-TW" dirty="0"/>
              <a:t>Bias and Variance in estimator of mean and variance 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251520" y="1340768"/>
                <a:ext cx="8229600" cy="4525963"/>
              </a:xfrm>
            </p:spPr>
            <p:txBody>
              <a:bodyPr/>
              <a:lstStyle/>
              <a:p>
                <a:r>
                  <a:rPr lang="en-US" altLang="zh-TW" sz="2800" dirty="0"/>
                  <a:t>Assume the mean of variable x is </a:t>
                </a:r>
                <a14:m>
                  <m:oMath xmlns:m="http://schemas.openxmlformats.org/officeDocument/2006/math">
                    <m:r>
                      <a:rPr lang="zh-TW" altLang="en-US" sz="2800" i="1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endParaRPr lang="en-US" altLang="zh-TW" sz="2800" dirty="0"/>
              </a:p>
              <a:p>
                <a:r>
                  <a:rPr lang="en-US" altLang="zh-TW" sz="2800" dirty="0"/>
                  <a:t>Assume the variance of variable x 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800" i="1">
                            <a:latin typeface="Cambria Math"/>
                          </a:rPr>
                        </m:ctrlPr>
                      </m:sSupPr>
                      <m:e>
                        <m:r>
                          <a:rPr lang="zh-TW" altLang="en-US" sz="280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altLang="zh-TW" sz="2400" dirty="0"/>
              </a:p>
              <a:p>
                <a:pPr marL="0" indent="0">
                  <a:buNone/>
                </a:pPr>
                <a:r>
                  <a:rPr lang="en-US" altLang="zh-TW" sz="2400" dirty="0"/>
                  <a:t> </a:t>
                </a:r>
              </a:p>
              <a:p>
                <a:r>
                  <a:rPr lang="en-US" altLang="zh-TW" sz="2800" dirty="0" smtClean="0"/>
                  <a:t>Estimator </a:t>
                </a:r>
                <a:r>
                  <a:rPr lang="en-US" altLang="zh-TW" sz="2800" dirty="0"/>
                  <a:t>of mean </a:t>
                </a:r>
                <a14:m>
                  <m:oMath xmlns:m="http://schemas.openxmlformats.org/officeDocument/2006/math">
                    <m:r>
                      <a:rPr lang="zh-TW" altLang="en-US" sz="2800" i="1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endParaRPr lang="en-US" altLang="zh-TW" sz="2800" dirty="0"/>
              </a:p>
              <a:p>
                <a:pPr lvl="1"/>
                <a:r>
                  <a:rPr lang="en-US" altLang="zh-TW" dirty="0"/>
                  <a:t>Sample N points: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TW" i="1">
                            <a:latin typeface="Cambria Math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TW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,…,</m:t>
                        </m:r>
                        <m:sSup>
                          <m:sSupPr>
                            <m:ctrlPr>
                              <a:rPr lang="en-US" altLang="zh-TW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</m:sSup>
                      </m:e>
                    </m:d>
                  </m:oMath>
                </a14:m>
                <a:endParaRPr lang="en-US" altLang="zh-TW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1520" y="1340768"/>
                <a:ext cx="8229600" cy="4525963"/>
              </a:xfrm>
              <a:blipFill rotWithShape="1">
                <a:blip r:embed="rId2"/>
                <a:stretch>
                  <a:fillRect l="-1259" t="-12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群組 4"/>
          <p:cNvGrpSpPr/>
          <p:nvPr/>
        </p:nvGrpSpPr>
        <p:grpSpPr>
          <a:xfrm rot="5400000">
            <a:off x="4612385" y="4536065"/>
            <a:ext cx="4119813" cy="240632"/>
            <a:chOff x="7885576" y="188636"/>
            <a:chExt cx="4119813" cy="240632"/>
          </a:xfrm>
        </p:grpSpPr>
        <p:cxnSp>
          <p:nvCxnSpPr>
            <p:cNvPr id="7" name="直線接點 6"/>
            <p:cNvCxnSpPr/>
            <p:nvPr/>
          </p:nvCxnSpPr>
          <p:spPr>
            <a:xfrm>
              <a:off x="7885576" y="308952"/>
              <a:ext cx="4119813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橢圓 7"/>
            <p:cNvSpPr/>
            <p:nvPr/>
          </p:nvSpPr>
          <p:spPr>
            <a:xfrm>
              <a:off x="9903873" y="188636"/>
              <a:ext cx="240632" cy="24063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橢圓 9"/>
            <p:cNvSpPr/>
            <p:nvPr/>
          </p:nvSpPr>
          <p:spPr>
            <a:xfrm>
              <a:off x="8885201" y="188636"/>
              <a:ext cx="240632" cy="24063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橢圓 10"/>
            <p:cNvSpPr/>
            <p:nvPr/>
          </p:nvSpPr>
          <p:spPr>
            <a:xfrm>
              <a:off x="7976315" y="188636"/>
              <a:ext cx="240632" cy="24063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橢圓 12"/>
            <p:cNvSpPr/>
            <p:nvPr/>
          </p:nvSpPr>
          <p:spPr>
            <a:xfrm flipV="1">
              <a:off x="10834317" y="188636"/>
              <a:ext cx="240632" cy="24063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橢圓 13"/>
            <p:cNvSpPr/>
            <p:nvPr/>
          </p:nvSpPr>
          <p:spPr>
            <a:xfrm flipV="1">
              <a:off x="11618874" y="188636"/>
              <a:ext cx="240632" cy="24063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/>
              <p:cNvSpPr txBox="1"/>
              <p:nvPr/>
            </p:nvSpPr>
            <p:spPr>
              <a:xfrm>
                <a:off x="8321138" y="4536301"/>
                <a:ext cx="24551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5" name="文字方塊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1138" y="4536301"/>
                <a:ext cx="245515" cy="369332"/>
              </a:xfrm>
              <a:prstGeom prst="rect">
                <a:avLst/>
              </a:prstGeom>
              <a:blipFill>
                <a:blip r:embed="rId3"/>
                <a:stretch>
                  <a:fillRect l="-27500" r="-27500" b="-2295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字方塊 25"/>
              <p:cNvSpPr txBox="1"/>
              <p:nvPr/>
            </p:nvSpPr>
            <p:spPr>
              <a:xfrm>
                <a:off x="1073593" y="5308437"/>
                <a:ext cx="2102370" cy="8617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800" i="1" smtClean="0">
                          <a:latin typeface="Cambria Math" panose="02040503050406030204" pitchFamily="18" charset="0"/>
                        </a:rPr>
                        <m:t>V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𝑎𝑟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28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800" b="0" i="1" smtClean="0">
                              <a:latin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TW" sz="2800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zh-TW" altLang="en-US" sz="2800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26" name="文字方塊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3593" y="5308437"/>
                <a:ext cx="2102370" cy="86177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文字方塊 26"/>
          <p:cNvSpPr txBox="1"/>
          <p:nvPr/>
        </p:nvSpPr>
        <p:spPr>
          <a:xfrm>
            <a:off x="3389042" y="5168867"/>
            <a:ext cx="2392173" cy="120032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TW" sz="2400" dirty="0"/>
              <a:t>Variance depends on the number of  samples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字方塊 35"/>
              <p:cNvSpPr txBox="1"/>
              <p:nvPr/>
            </p:nvSpPr>
            <p:spPr>
              <a:xfrm>
                <a:off x="6848683" y="4502253"/>
                <a:ext cx="24551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6" name="文字方塊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8683" y="4502253"/>
                <a:ext cx="245515" cy="369332"/>
              </a:xfrm>
              <a:prstGeom prst="rect">
                <a:avLst/>
              </a:prstGeom>
              <a:blipFill>
                <a:blip r:embed="rId5"/>
                <a:stretch>
                  <a:fillRect l="-26829" r="-24390" b="-23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字方塊 5"/>
          <p:cNvSpPr txBox="1"/>
          <p:nvPr/>
        </p:nvSpPr>
        <p:spPr>
          <a:xfrm>
            <a:off x="5885930" y="2085475"/>
            <a:ext cx="15727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Smaller N</a:t>
            </a:r>
            <a:endParaRPr lang="zh-TW" altLang="en-US" sz="2400" dirty="0"/>
          </a:p>
        </p:txBody>
      </p:sp>
      <p:sp>
        <p:nvSpPr>
          <p:cNvPr id="43" name="文字方塊 42"/>
          <p:cNvSpPr txBox="1"/>
          <p:nvPr/>
        </p:nvSpPr>
        <p:spPr>
          <a:xfrm>
            <a:off x="7379718" y="2101987"/>
            <a:ext cx="14941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Larger N</a:t>
            </a:r>
            <a:endParaRPr lang="zh-TW" altLang="en-US" sz="2400" dirty="0"/>
          </a:p>
        </p:txBody>
      </p:sp>
      <p:sp>
        <p:nvSpPr>
          <p:cNvPr id="41" name="文字方塊 40"/>
          <p:cNvSpPr txBox="1"/>
          <p:nvPr/>
        </p:nvSpPr>
        <p:spPr>
          <a:xfrm>
            <a:off x="6491220" y="1505386"/>
            <a:ext cx="17815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unbiased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字方塊 41"/>
              <p:cNvSpPr txBox="1"/>
              <p:nvPr/>
            </p:nvSpPr>
            <p:spPr>
              <a:xfrm>
                <a:off x="1073593" y="4138054"/>
                <a:ext cx="1819344" cy="8962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altLang="zh-TW" sz="2400" b="0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altLang="zh-TW" sz="2400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2" name="文字方塊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3593" y="4138054"/>
                <a:ext cx="1819344" cy="89620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文字方塊 43"/>
              <p:cNvSpPr txBox="1"/>
              <p:nvPr/>
            </p:nvSpPr>
            <p:spPr>
              <a:xfrm>
                <a:off x="2937845" y="4304598"/>
                <a:ext cx="65601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8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≠</m:t>
                      </m:r>
                      <m:r>
                        <a:rPr lang="zh-TW" altLang="en-US" sz="28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US" altLang="zh-TW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4" name="文字方塊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7845" y="4304598"/>
                <a:ext cx="656013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组合 3"/>
          <p:cNvGrpSpPr/>
          <p:nvPr/>
        </p:nvGrpSpPr>
        <p:grpSpPr>
          <a:xfrm>
            <a:off x="7996595" y="2594439"/>
            <a:ext cx="250494" cy="4119813"/>
            <a:chOff x="7996595" y="2594439"/>
            <a:chExt cx="250494" cy="4119813"/>
          </a:xfrm>
        </p:grpSpPr>
        <p:grpSp>
          <p:nvGrpSpPr>
            <p:cNvPr id="19" name="群組 18"/>
            <p:cNvGrpSpPr/>
            <p:nvPr/>
          </p:nvGrpSpPr>
          <p:grpSpPr>
            <a:xfrm rot="5400000">
              <a:off x="6066866" y="4534030"/>
              <a:ext cx="4119813" cy="240632"/>
              <a:chOff x="7924399" y="1397996"/>
              <a:chExt cx="4119813" cy="240632"/>
            </a:xfrm>
          </p:grpSpPr>
          <p:cxnSp>
            <p:nvCxnSpPr>
              <p:cNvPr id="28" name="直線接點 27"/>
              <p:cNvCxnSpPr/>
              <p:nvPr/>
            </p:nvCxnSpPr>
            <p:spPr>
              <a:xfrm>
                <a:off x="7924399" y="1518312"/>
                <a:ext cx="4119813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橢圓 28"/>
              <p:cNvSpPr/>
              <p:nvPr/>
            </p:nvSpPr>
            <p:spPr>
              <a:xfrm>
                <a:off x="9942696" y="1397996"/>
                <a:ext cx="240632" cy="240632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0" name="橢圓 29"/>
              <p:cNvSpPr/>
              <p:nvPr/>
            </p:nvSpPr>
            <p:spPr>
              <a:xfrm>
                <a:off x="9625628" y="1397996"/>
                <a:ext cx="240632" cy="240632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1" name="橢圓 30"/>
              <p:cNvSpPr/>
              <p:nvPr/>
            </p:nvSpPr>
            <p:spPr>
              <a:xfrm>
                <a:off x="9208318" y="1397996"/>
                <a:ext cx="240632" cy="240632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2" name="橢圓 31"/>
              <p:cNvSpPr/>
              <p:nvPr/>
            </p:nvSpPr>
            <p:spPr>
              <a:xfrm>
                <a:off x="8917297" y="1397996"/>
                <a:ext cx="240632" cy="240632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3" name="橢圓 32"/>
              <p:cNvSpPr/>
              <p:nvPr/>
            </p:nvSpPr>
            <p:spPr>
              <a:xfrm flipV="1">
                <a:off x="10163444" y="1397996"/>
                <a:ext cx="240632" cy="240632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4" name="橢圓 33"/>
              <p:cNvSpPr/>
              <p:nvPr/>
            </p:nvSpPr>
            <p:spPr>
              <a:xfrm flipV="1">
                <a:off x="10894592" y="1397996"/>
                <a:ext cx="240632" cy="240632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5" name="橢圓 34"/>
              <p:cNvSpPr/>
              <p:nvPr/>
            </p:nvSpPr>
            <p:spPr>
              <a:xfrm flipV="1">
                <a:off x="11674452" y="1397996"/>
                <a:ext cx="240632" cy="240632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37" name="橢圓 10"/>
            <p:cNvSpPr/>
            <p:nvPr/>
          </p:nvSpPr>
          <p:spPr>
            <a:xfrm rot="5400000">
              <a:off x="7996595" y="2720643"/>
              <a:ext cx="240632" cy="24063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8" name="橢圓 33"/>
            <p:cNvSpPr/>
            <p:nvPr/>
          </p:nvSpPr>
          <p:spPr>
            <a:xfrm rot="5400000" flipV="1">
              <a:off x="8003775" y="5157192"/>
              <a:ext cx="240632" cy="24063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788614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6" grpId="0"/>
      <p:bldP spid="27" grpId="0" animBg="1"/>
      <p:bldP spid="36" grpId="0"/>
      <p:bldP spid="6" grpId="0"/>
      <p:bldP spid="43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altLang="zh-TW" dirty="0"/>
              <a:t>Bias and Variance in estimator of mean and variance 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sz="2400" dirty="0"/>
                  <a:t>Estimate the mean of a variable x</a:t>
                </a:r>
              </a:p>
              <a:p>
                <a:pPr lvl="1"/>
                <a:r>
                  <a:rPr lang="en-US" altLang="zh-TW" dirty="0"/>
                  <a:t>assume the mean of x is </a:t>
                </a:r>
                <a14:m>
                  <m:oMath xmlns:m="http://schemas.openxmlformats.org/officeDocument/2006/math">
                    <m:r>
                      <a:rPr lang="zh-TW" altLang="en-US" i="1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endParaRPr lang="en-US" altLang="zh-TW" dirty="0"/>
              </a:p>
              <a:p>
                <a:pPr lvl="1"/>
                <a:r>
                  <a:rPr lang="en-US" altLang="zh-TW" dirty="0"/>
                  <a:t>assume the variance of x 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>
                            <a:latin typeface="Cambria Math"/>
                          </a:rPr>
                        </m:ctrlPr>
                      </m:sSupPr>
                      <m:e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altLang="zh-TW" dirty="0"/>
              </a:p>
              <a:p>
                <a:r>
                  <a:rPr lang="en-US" altLang="zh-TW" sz="2400" dirty="0"/>
                  <a:t>Estimator of variance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i="1">
                            <a:latin typeface="Cambria Math"/>
                          </a:rPr>
                        </m:ctrlPr>
                      </m:sSupPr>
                      <m:e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altLang="zh-TW" sz="2400" dirty="0"/>
              </a:p>
              <a:p>
                <a:pPr lvl="1"/>
                <a:r>
                  <a:rPr lang="en-US" altLang="zh-TW" dirty="0"/>
                  <a:t>Sample N points: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TW" i="1">
                            <a:latin typeface="Cambria Math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TW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,…,</m:t>
                        </m:r>
                        <m:sSup>
                          <m:sSupPr>
                            <m:ctrlPr>
                              <a:rPr lang="en-US" altLang="zh-TW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</m:sSup>
                      </m:e>
                    </m:d>
                  </m:oMath>
                </a14:m>
                <a:endParaRPr lang="en-US" altLang="zh-TW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05" t="-196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直線接點 6"/>
          <p:cNvCxnSpPr/>
          <p:nvPr/>
        </p:nvCxnSpPr>
        <p:spPr>
          <a:xfrm rot="16200000">
            <a:off x="4250792" y="4269638"/>
            <a:ext cx="411981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/>
          <p:cNvSpPr/>
          <p:nvPr/>
        </p:nvSpPr>
        <p:spPr>
          <a:xfrm rot="16200000">
            <a:off x="6181240" y="3573600"/>
            <a:ext cx="240632" cy="24063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橢圓 8"/>
          <p:cNvSpPr/>
          <p:nvPr/>
        </p:nvSpPr>
        <p:spPr>
          <a:xfrm rot="16200000">
            <a:off x="6190382" y="4579951"/>
            <a:ext cx="240632" cy="24063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橢圓 9"/>
          <p:cNvSpPr/>
          <p:nvPr/>
        </p:nvSpPr>
        <p:spPr>
          <a:xfrm rot="16200000">
            <a:off x="6190382" y="5089287"/>
            <a:ext cx="240632" cy="24063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橢圓 10"/>
          <p:cNvSpPr/>
          <p:nvPr/>
        </p:nvSpPr>
        <p:spPr>
          <a:xfrm rot="16200000">
            <a:off x="6180541" y="5696433"/>
            <a:ext cx="240632" cy="24063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橢圓 11"/>
          <p:cNvSpPr/>
          <p:nvPr/>
        </p:nvSpPr>
        <p:spPr>
          <a:xfrm rot="16200000" flipV="1">
            <a:off x="6201509" y="3918737"/>
            <a:ext cx="208536" cy="23079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橢圓 12"/>
          <p:cNvSpPr/>
          <p:nvPr/>
        </p:nvSpPr>
        <p:spPr>
          <a:xfrm rot="16200000" flipV="1">
            <a:off x="6171558" y="5384802"/>
            <a:ext cx="240632" cy="24063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橢圓 13"/>
          <p:cNvSpPr/>
          <p:nvPr/>
        </p:nvSpPr>
        <p:spPr>
          <a:xfrm rot="16200000" flipV="1">
            <a:off x="6171558" y="3081923"/>
            <a:ext cx="240632" cy="24063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/>
              <p:cNvSpPr txBox="1"/>
              <p:nvPr/>
            </p:nvSpPr>
            <p:spPr>
              <a:xfrm>
                <a:off x="6465988" y="3509249"/>
                <a:ext cx="40908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5" name="文字方塊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5988" y="3509249"/>
                <a:ext cx="409086" cy="369332"/>
              </a:xfrm>
              <a:prstGeom prst="rect">
                <a:avLst/>
              </a:prstGeom>
              <a:blipFill>
                <a:blip r:embed="rId4"/>
                <a:stretch>
                  <a:fillRect l="-10448" t="-1667" r="-597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字方塊 25"/>
              <p:cNvSpPr txBox="1"/>
              <p:nvPr/>
            </p:nvSpPr>
            <p:spPr>
              <a:xfrm>
                <a:off x="1443503" y="5740797"/>
                <a:ext cx="2198871" cy="6914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24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num>
                        <m:den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sSup>
                        <m:sSupPr>
                          <m:ctrlPr>
                            <a:rPr lang="en-US" altLang="zh-TW" sz="24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6" name="文字方塊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3503" y="5740797"/>
                <a:ext cx="2198871" cy="69147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字方塊 5"/>
          <p:cNvSpPr txBox="1"/>
          <p:nvPr/>
        </p:nvSpPr>
        <p:spPr>
          <a:xfrm>
            <a:off x="7127579" y="1566171"/>
            <a:ext cx="15135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Increase N</a:t>
            </a:r>
            <a:endParaRPr lang="zh-TW" altLang="en-US" sz="2400" dirty="0"/>
          </a:p>
        </p:txBody>
      </p:sp>
      <p:grpSp>
        <p:nvGrpSpPr>
          <p:cNvPr id="19" name="群組 18"/>
          <p:cNvGrpSpPr/>
          <p:nvPr/>
        </p:nvGrpSpPr>
        <p:grpSpPr>
          <a:xfrm rot="16200000">
            <a:off x="5827672" y="4110360"/>
            <a:ext cx="4119813" cy="268697"/>
            <a:chOff x="9581966" y="1705391"/>
            <a:chExt cx="4119813" cy="268697"/>
          </a:xfrm>
        </p:grpSpPr>
        <p:cxnSp>
          <p:nvCxnSpPr>
            <p:cNvPr id="28" name="直線接點 27"/>
            <p:cNvCxnSpPr/>
            <p:nvPr/>
          </p:nvCxnSpPr>
          <p:spPr>
            <a:xfrm>
              <a:off x="9581966" y="1845174"/>
              <a:ext cx="4119813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橢圓 37"/>
            <p:cNvSpPr/>
            <p:nvPr/>
          </p:nvSpPr>
          <p:spPr>
            <a:xfrm>
              <a:off x="12283244" y="1719174"/>
              <a:ext cx="240632" cy="24063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9" name="橢圓 38"/>
            <p:cNvSpPr/>
            <p:nvPr/>
          </p:nvSpPr>
          <p:spPr>
            <a:xfrm>
              <a:off x="11017421" y="1719156"/>
              <a:ext cx="240632" cy="24063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0" name="橢圓 39"/>
            <p:cNvSpPr/>
            <p:nvPr/>
          </p:nvSpPr>
          <p:spPr>
            <a:xfrm>
              <a:off x="10513365" y="1733456"/>
              <a:ext cx="240632" cy="24063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1" name="橢圓 40"/>
            <p:cNvSpPr/>
            <p:nvPr/>
          </p:nvSpPr>
          <p:spPr>
            <a:xfrm flipV="1">
              <a:off x="10747769" y="1740009"/>
              <a:ext cx="240632" cy="21978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2" name="橢圓 41"/>
            <p:cNvSpPr/>
            <p:nvPr/>
          </p:nvSpPr>
          <p:spPr>
            <a:xfrm flipV="1">
              <a:off x="11757650" y="1716199"/>
              <a:ext cx="240632" cy="24063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4" name="橢圓 43"/>
            <p:cNvSpPr/>
            <p:nvPr/>
          </p:nvSpPr>
          <p:spPr>
            <a:xfrm flipV="1">
              <a:off x="12558941" y="1705391"/>
              <a:ext cx="240632" cy="24063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文字方塊 51"/>
              <p:cNvSpPr txBox="1"/>
              <p:nvPr/>
            </p:nvSpPr>
            <p:spPr>
              <a:xfrm>
                <a:off x="2830846" y="4138401"/>
                <a:ext cx="2681119" cy="8962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altLang="zh-TW" sz="2400" b="0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altLang="zh-TW" sz="2400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TW" sz="2400" i="1"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p>
                                  </m:s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2" name="文字方塊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0846" y="4138401"/>
                <a:ext cx="2681119" cy="896207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文字方塊 52"/>
              <p:cNvSpPr txBox="1"/>
              <p:nvPr/>
            </p:nvSpPr>
            <p:spPr>
              <a:xfrm>
                <a:off x="3779168" y="5898658"/>
                <a:ext cx="84741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sSup>
                        <m:sSupPr>
                          <m:ctrlPr>
                            <a:rPr lang="en-US" altLang="zh-TW" sz="28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zh-TW" altLang="en-US" sz="2800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53" name="文字方塊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9168" y="5898658"/>
                <a:ext cx="847411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字方塊 33"/>
              <p:cNvSpPr txBox="1"/>
              <p:nvPr/>
            </p:nvSpPr>
            <p:spPr>
              <a:xfrm>
                <a:off x="838917" y="4138401"/>
                <a:ext cx="1819344" cy="8962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altLang="zh-TW" sz="2400" b="0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altLang="zh-TW" sz="2400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4" name="文字方塊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917" y="4138401"/>
                <a:ext cx="1819344" cy="89620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文字方塊 34"/>
          <p:cNvSpPr txBox="1"/>
          <p:nvPr/>
        </p:nvSpPr>
        <p:spPr>
          <a:xfrm>
            <a:off x="699349" y="5126550"/>
            <a:ext cx="23646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Biased estimator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46" name="橢圓 45"/>
          <p:cNvSpPr/>
          <p:nvPr/>
        </p:nvSpPr>
        <p:spPr>
          <a:xfrm rot="16200000">
            <a:off x="7780035" y="3592818"/>
            <a:ext cx="240632" cy="24063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字方塊 46"/>
              <p:cNvSpPr txBox="1"/>
              <p:nvPr/>
            </p:nvSpPr>
            <p:spPr>
              <a:xfrm>
                <a:off x="8064783" y="3528467"/>
                <a:ext cx="40908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7" name="文字方塊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4783" y="3528467"/>
                <a:ext cx="409086" cy="369332"/>
              </a:xfrm>
              <a:prstGeom prst="rect">
                <a:avLst/>
              </a:prstGeom>
              <a:blipFill>
                <a:blip r:embed="rId15"/>
                <a:stretch>
                  <a:fillRect l="-10448" r="-597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字方塊 28"/>
              <p:cNvSpPr txBox="1"/>
              <p:nvPr/>
            </p:nvSpPr>
            <p:spPr>
              <a:xfrm>
                <a:off x="6465289" y="3816628"/>
                <a:ext cx="33958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9" name="文字方塊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5289" y="3816628"/>
                <a:ext cx="339580" cy="369332"/>
              </a:xfrm>
              <a:prstGeom prst="rect">
                <a:avLst/>
              </a:prstGeom>
              <a:blipFill>
                <a:blip r:embed="rId16"/>
                <a:stretch>
                  <a:fillRect l="-12727" r="-9091"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字方塊 29"/>
              <p:cNvSpPr txBox="1"/>
              <p:nvPr/>
            </p:nvSpPr>
            <p:spPr>
              <a:xfrm>
                <a:off x="6471609" y="5282731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0" name="文字方塊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1609" y="5282731"/>
                <a:ext cx="346697" cy="369332"/>
              </a:xfrm>
              <a:prstGeom prst="rect">
                <a:avLst/>
              </a:prstGeom>
              <a:blipFill>
                <a:blip r:embed="rId17"/>
                <a:stretch>
                  <a:fillRect l="-12500" r="-8929" b="-1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字方塊 30"/>
              <p:cNvSpPr txBox="1"/>
              <p:nvPr/>
            </p:nvSpPr>
            <p:spPr>
              <a:xfrm>
                <a:off x="6442028" y="2953223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1" name="文字方塊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2028" y="2953223"/>
                <a:ext cx="346697" cy="369332"/>
              </a:xfrm>
              <a:prstGeom prst="rect">
                <a:avLst/>
              </a:prstGeom>
              <a:blipFill>
                <a:blip r:embed="rId18"/>
                <a:stretch>
                  <a:fillRect l="-12281" r="-7018"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字方塊 31"/>
              <p:cNvSpPr txBox="1"/>
              <p:nvPr/>
            </p:nvSpPr>
            <p:spPr>
              <a:xfrm>
                <a:off x="6463961" y="4488323"/>
                <a:ext cx="34067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2" name="文字方塊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3961" y="4488323"/>
                <a:ext cx="340671" cy="369332"/>
              </a:xfrm>
              <a:prstGeom prst="rect">
                <a:avLst/>
              </a:prstGeom>
              <a:blipFill>
                <a:blip r:embed="rId19"/>
                <a:stretch>
                  <a:fillRect l="-10714" r="-7143"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字方塊 32"/>
              <p:cNvSpPr txBox="1"/>
              <p:nvPr/>
            </p:nvSpPr>
            <p:spPr>
              <a:xfrm>
                <a:off x="6471212" y="4963919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3" name="文字方塊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1212" y="4963919"/>
                <a:ext cx="346697" cy="369332"/>
              </a:xfrm>
              <a:prstGeom prst="rect">
                <a:avLst/>
              </a:prstGeom>
              <a:blipFill>
                <a:blip r:embed="rId20"/>
                <a:stretch>
                  <a:fillRect l="-12500" r="-8929" b="-1475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字方塊 35"/>
              <p:cNvSpPr txBox="1"/>
              <p:nvPr/>
            </p:nvSpPr>
            <p:spPr>
              <a:xfrm>
                <a:off x="6468653" y="5570441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6" name="文字方塊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8653" y="5570441"/>
                <a:ext cx="346697" cy="369332"/>
              </a:xfrm>
              <a:prstGeom prst="rect">
                <a:avLst/>
              </a:prstGeom>
              <a:blipFill>
                <a:blip r:embed="rId21"/>
                <a:stretch>
                  <a:fillRect l="-10526" r="-7018" b="-1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橢圓 9"/>
          <p:cNvSpPr/>
          <p:nvPr/>
        </p:nvSpPr>
        <p:spPr>
          <a:xfrm rot="16200000">
            <a:off x="7772698" y="4128931"/>
            <a:ext cx="240632" cy="24063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" name="橢圓 9"/>
          <p:cNvSpPr/>
          <p:nvPr/>
        </p:nvSpPr>
        <p:spPr>
          <a:xfrm rot="16200000">
            <a:off x="7750359" y="2726058"/>
            <a:ext cx="240632" cy="24063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5" name="橢圓 9"/>
          <p:cNvSpPr/>
          <p:nvPr/>
        </p:nvSpPr>
        <p:spPr>
          <a:xfrm rot="16200000">
            <a:off x="7782184" y="4365105"/>
            <a:ext cx="240632" cy="24063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8" name="橢圓 9"/>
          <p:cNvSpPr/>
          <p:nvPr/>
        </p:nvSpPr>
        <p:spPr>
          <a:xfrm rot="16200000">
            <a:off x="7764693" y="2584928"/>
            <a:ext cx="240632" cy="24063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9" name="橢圓 12"/>
          <p:cNvSpPr/>
          <p:nvPr/>
        </p:nvSpPr>
        <p:spPr>
          <a:xfrm rot="16200000" flipV="1">
            <a:off x="7777422" y="5411431"/>
            <a:ext cx="240632" cy="24063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0" name="橢圓 12"/>
          <p:cNvSpPr/>
          <p:nvPr/>
        </p:nvSpPr>
        <p:spPr>
          <a:xfrm rot="16200000" flipV="1">
            <a:off x="7748317" y="2846375"/>
            <a:ext cx="240632" cy="24063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1" name="文字方塊 40"/>
          <p:cNvSpPr txBox="1"/>
          <p:nvPr/>
        </p:nvSpPr>
        <p:spPr>
          <a:xfrm>
            <a:off x="5600436" y="1566170"/>
            <a:ext cx="17815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smtClean="0">
                <a:solidFill>
                  <a:srgbClr val="FF0000"/>
                </a:solidFill>
              </a:rPr>
              <a:t>biased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6961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/>
      <p:bldP spid="26" grpId="0"/>
      <p:bldP spid="6" grpId="0"/>
      <p:bldP spid="52" grpId="0"/>
      <p:bldP spid="53" grpId="0"/>
      <p:bldP spid="34" grpId="0"/>
      <p:bldP spid="35" grpId="0"/>
      <p:bldP spid="46" grpId="0" animBg="1"/>
      <p:bldP spid="47" grpId="0"/>
      <p:bldP spid="29" grpId="0"/>
      <p:bldP spid="30" grpId="0"/>
      <p:bldP spid="31" grpId="0"/>
      <p:bldP spid="32" grpId="0"/>
      <p:bldP spid="33" grpId="0"/>
      <p:bldP spid="36" grpId="0"/>
      <p:bldP spid="37" grpId="0" animBg="1"/>
      <p:bldP spid="43" grpId="0" animBg="1"/>
      <p:bldP spid="45" grpId="0" animBg="1"/>
      <p:bldP spid="48" grpId="0" animBg="1"/>
      <p:bldP spid="49" grpId="0" animBg="1"/>
      <p:bldP spid="50" grpId="0" animBg="1"/>
      <p:bldP spid="51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Bias and Varianc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492" y="-94792"/>
            <a:ext cx="8211959" cy="6952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/>
              <p:cNvSpPr txBox="1"/>
              <p:nvPr/>
            </p:nvSpPr>
            <p:spPr>
              <a:xfrm>
                <a:off x="4731162" y="5937041"/>
                <a:ext cx="331052" cy="5202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TW" sz="3200" i="1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altLang="zh-TW" sz="32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</m:oMath>
                  </m:oMathPara>
                </a14:m>
                <a:endParaRPr lang="zh-TW" altLang="en-US" sz="3200" dirty="0"/>
              </a:p>
            </p:txBody>
          </p:sp>
        </mc:Choice>
        <mc:Fallback xmlns="">
          <p:sp>
            <p:nvSpPr>
              <p:cNvPr id="12" name="文字方塊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1162" y="5937041"/>
                <a:ext cx="331052" cy="52027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/>
              <p:cNvSpPr txBox="1"/>
              <p:nvPr/>
            </p:nvSpPr>
            <p:spPr>
              <a:xfrm>
                <a:off x="3644899" y="3186630"/>
                <a:ext cx="1837554" cy="5046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320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3200" i="1">
                              <a:latin typeface="Cambria Math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sz="320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TW" sz="32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en-US" altLang="zh-TW" sz="32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US" altLang="zh-TW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altLang="zh-TW" sz="3200" b="0" i="1" smtClean="0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altLang="zh-TW" sz="32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</m:oMath>
                  </m:oMathPara>
                </a14:m>
                <a:endParaRPr lang="zh-TW" altLang="en-US" sz="3200" dirty="0"/>
              </a:p>
            </p:txBody>
          </p:sp>
        </mc:Choice>
        <mc:Fallback xmlns="">
          <p:sp>
            <p:nvSpPr>
              <p:cNvPr id="13" name="文字方塊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4899" y="3186630"/>
                <a:ext cx="1837554" cy="50462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直線單箭頭接點 13"/>
          <p:cNvCxnSpPr/>
          <p:nvPr/>
        </p:nvCxnSpPr>
        <p:spPr>
          <a:xfrm flipV="1">
            <a:off x="5079467" y="5294978"/>
            <a:ext cx="1390344" cy="83318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橢圓 14"/>
          <p:cNvSpPr/>
          <p:nvPr/>
        </p:nvSpPr>
        <p:spPr>
          <a:xfrm>
            <a:off x="6009011" y="4146819"/>
            <a:ext cx="217624" cy="2176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8" name="直線單箭頭接點 17"/>
          <p:cNvCxnSpPr/>
          <p:nvPr/>
        </p:nvCxnSpPr>
        <p:spPr>
          <a:xfrm>
            <a:off x="4968780" y="3684323"/>
            <a:ext cx="1027345" cy="485309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/>
              <p:cNvSpPr txBox="1"/>
              <p:nvPr/>
            </p:nvSpPr>
            <p:spPr>
              <a:xfrm>
                <a:off x="8002599" y="3376921"/>
                <a:ext cx="505395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32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TW" sz="32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altLang="zh-TW" sz="32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zh-TW" altLang="en-US" sz="3200" dirty="0"/>
              </a:p>
            </p:txBody>
          </p:sp>
        </mc:Choice>
        <mc:Fallback xmlns="">
          <p:sp>
            <p:nvSpPr>
              <p:cNvPr id="19" name="文字方塊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2599" y="3376921"/>
                <a:ext cx="505395" cy="49244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直線單箭頭接點 19"/>
          <p:cNvCxnSpPr/>
          <p:nvPr/>
        </p:nvCxnSpPr>
        <p:spPr>
          <a:xfrm flipH="1">
            <a:off x="6784078" y="3633916"/>
            <a:ext cx="1221235" cy="11467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2"/>
          <p:cNvCxnSpPr/>
          <p:nvPr/>
        </p:nvCxnSpPr>
        <p:spPr>
          <a:xfrm flipH="1" flipV="1">
            <a:off x="6217440" y="4342546"/>
            <a:ext cx="365340" cy="714210"/>
          </a:xfrm>
          <a:prstGeom prst="straightConnector1">
            <a:avLst/>
          </a:prstGeom>
          <a:ln w="381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/>
          <p:cNvCxnSpPr/>
          <p:nvPr/>
        </p:nvCxnSpPr>
        <p:spPr>
          <a:xfrm flipV="1">
            <a:off x="6217440" y="3770323"/>
            <a:ext cx="496419" cy="430930"/>
          </a:xfrm>
          <a:prstGeom prst="straightConnector1">
            <a:avLst/>
          </a:prstGeom>
          <a:ln w="381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字方塊 27"/>
          <p:cNvSpPr txBox="1"/>
          <p:nvPr/>
        </p:nvSpPr>
        <p:spPr>
          <a:xfrm>
            <a:off x="5062214" y="4671677"/>
            <a:ext cx="1164421" cy="46166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Bias</a:t>
            </a:r>
            <a:endParaRPr lang="zh-TW" altLang="en-US" sz="2400" dirty="0"/>
          </a:p>
        </p:txBody>
      </p:sp>
      <p:sp>
        <p:nvSpPr>
          <p:cNvPr id="30" name="文字方塊 29"/>
          <p:cNvSpPr txBox="1"/>
          <p:nvPr/>
        </p:nvSpPr>
        <p:spPr>
          <a:xfrm>
            <a:off x="6582780" y="3985788"/>
            <a:ext cx="1281366" cy="46166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Variance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484057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5" grpId="0" animBg="1"/>
      <p:bldP spid="19" grpId="0"/>
      <p:bldP spid="28" grpId="0" animBg="1"/>
      <p:bldP spid="30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標題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altLang="zh-TW" dirty="0" smtClean="0">
                    <a:solidFill>
                      <a:schemeClr val="tx1"/>
                    </a:solidFill>
                  </a:rPr>
                  <a:t> in different training data sets</a:t>
                </a:r>
                <a:endParaRPr lang="en-US" altLang="zh-TW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標題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1">
                <a:blip r:embed="rId2"/>
                <a:stretch>
                  <a:fillRect b="-85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dirty="0"/>
                  <a:t>In all the universes, we are collecting </a:t>
                </a:r>
                <a:r>
                  <a:rPr lang="en-US" altLang="zh-TW" dirty="0" smtClean="0"/>
                  <a:t>different data </a:t>
                </a:r>
                <a:r>
                  <a:rPr lang="en-US" altLang="zh-TW" dirty="0"/>
                  <a:t>as training data to find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endParaRPr lang="en-US" altLang="zh-TW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l="-1630" t="-1752" r="-14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 3"/>
          <p:cNvSpPr/>
          <p:nvPr/>
        </p:nvSpPr>
        <p:spPr>
          <a:xfrm>
            <a:off x="899592" y="2463279"/>
            <a:ext cx="15052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/>
              <a:t>Universe 1</a:t>
            </a:r>
            <a:endParaRPr lang="zh-TW" altLang="en-US" sz="2400" dirty="0"/>
          </a:p>
        </p:txBody>
      </p:sp>
      <p:sp>
        <p:nvSpPr>
          <p:cNvPr id="5" name="矩形 4"/>
          <p:cNvSpPr/>
          <p:nvPr/>
        </p:nvSpPr>
        <p:spPr>
          <a:xfrm>
            <a:off x="4075101" y="2420888"/>
            <a:ext cx="15052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/>
              <a:t>Universe 2</a:t>
            </a:r>
            <a:endParaRPr lang="zh-TW" altLang="en-US" sz="2400" dirty="0"/>
          </a:p>
        </p:txBody>
      </p:sp>
      <p:sp>
        <p:nvSpPr>
          <p:cNvPr id="6" name="矩形 5"/>
          <p:cNvSpPr/>
          <p:nvPr/>
        </p:nvSpPr>
        <p:spPr>
          <a:xfrm>
            <a:off x="6969588" y="2420888"/>
            <a:ext cx="15052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/>
              <a:t>Universe 3</a:t>
            </a:r>
            <a:endParaRPr lang="zh-TW" altLang="en-US" sz="2400" dirty="0"/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870046"/>
            <a:ext cx="2880320" cy="3948128"/>
          </a:xfrm>
          <a:prstGeom prst="rect">
            <a:avLst/>
          </a:prstGeom>
          <a:noFill/>
          <a:ln w="28575">
            <a:solidFill>
              <a:srgbClr val="00206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2852936"/>
            <a:ext cx="2950658" cy="4025112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192" y="2852936"/>
            <a:ext cx="2807772" cy="4023717"/>
          </a:xfrm>
          <a:prstGeom prst="rect">
            <a:avLst/>
          </a:prstGeom>
          <a:noFill/>
          <a:ln w="28575">
            <a:solidFill>
              <a:srgbClr val="FFC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矩形 9"/>
          <p:cNvSpPr/>
          <p:nvPr/>
        </p:nvSpPr>
        <p:spPr>
          <a:xfrm>
            <a:off x="467544" y="2852936"/>
            <a:ext cx="576064" cy="40050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3851920" y="2852936"/>
            <a:ext cx="576064" cy="40050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6876256" y="2852936"/>
            <a:ext cx="576064" cy="40050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7596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10" grpId="0" animBg="1"/>
      <p:bldP spid="17" grpId="0" animBg="1"/>
      <p:bldP spid="18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Parallel Universes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dirty="0"/>
                  <a:t>In different universes, we use the same model, but  obtain different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91" t="-2241" r="-154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矩形 5"/>
          <p:cNvSpPr/>
          <p:nvPr/>
        </p:nvSpPr>
        <p:spPr>
          <a:xfrm>
            <a:off x="1547664" y="2758181"/>
            <a:ext cx="181626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/>
              <a:t>Universe 123</a:t>
            </a:r>
            <a:endParaRPr lang="zh-TW" altLang="en-US" sz="2400" dirty="0"/>
          </a:p>
        </p:txBody>
      </p:sp>
      <p:sp>
        <p:nvSpPr>
          <p:cNvPr id="7" name="矩形 6"/>
          <p:cNvSpPr/>
          <p:nvPr/>
        </p:nvSpPr>
        <p:spPr>
          <a:xfrm>
            <a:off x="5996094" y="2748652"/>
            <a:ext cx="181626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 smtClean="0"/>
              <a:t>Universe 345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/>
              <p:cNvSpPr txBox="1"/>
              <p:nvPr/>
            </p:nvSpPr>
            <p:spPr>
              <a:xfrm>
                <a:off x="1402928" y="6362164"/>
                <a:ext cx="224229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800" dirty="0"/>
                  <a:t>y = b + w </a:t>
                </a:r>
                <a14:m>
                  <m:oMath xmlns:m="http://schemas.openxmlformats.org/officeDocument/2006/math">
                    <m:r>
                      <a:rPr lang="en-US" altLang="zh-TW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altLang="zh-TW" sz="2800" dirty="0"/>
                  <a:t> </a:t>
                </a:r>
                <a:r>
                  <a:rPr lang="en-US" altLang="zh-TW" sz="2800" dirty="0" smtClean="0"/>
                  <a:t>x</a:t>
                </a:r>
                <a:r>
                  <a:rPr lang="en-US" altLang="zh-CN" sz="2800" baseline="-25000" dirty="0" smtClean="0"/>
                  <a:t>TV</a:t>
                </a:r>
                <a:endParaRPr lang="zh-TW" altLang="en-US" sz="2800" baseline="-25000" dirty="0"/>
              </a:p>
            </p:txBody>
          </p:sp>
        </mc:Choice>
        <mc:Fallback xmlns=""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2928" y="6362164"/>
                <a:ext cx="2242292" cy="523220"/>
              </a:xfrm>
              <a:prstGeom prst="rect">
                <a:avLst/>
              </a:prstGeom>
              <a:blipFill rotWithShape="1">
                <a:blip r:embed="rId3"/>
                <a:stretch>
                  <a:fillRect l="-2717" t="-10588" b="-341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/>
              <p:cNvSpPr txBox="1"/>
              <p:nvPr/>
            </p:nvSpPr>
            <p:spPr>
              <a:xfrm>
                <a:off x="5633399" y="6362164"/>
                <a:ext cx="224229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800" dirty="0"/>
                  <a:t>y = b + w </a:t>
                </a:r>
                <a14:m>
                  <m:oMath xmlns:m="http://schemas.openxmlformats.org/officeDocument/2006/math">
                    <m:r>
                      <a:rPr lang="en-US" altLang="zh-TW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altLang="zh-TW" sz="2800" dirty="0"/>
                  <a:t> x</a:t>
                </a:r>
                <a:r>
                  <a:rPr lang="en-US" altLang="zh-CN" sz="2800" baseline="-25000" dirty="0"/>
                  <a:t>TV</a:t>
                </a:r>
                <a:endParaRPr lang="zh-TW" altLang="en-US" sz="2800" baseline="-25000" dirty="0"/>
              </a:p>
            </p:txBody>
          </p:sp>
        </mc:Choice>
        <mc:Fallback xmlns="">
          <p:sp>
            <p:nvSpPr>
              <p:cNvPr id="9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3399" y="6362164"/>
                <a:ext cx="2242292" cy="523220"/>
              </a:xfrm>
              <a:prstGeom prst="rect">
                <a:avLst/>
              </a:prstGeom>
              <a:blipFill rotWithShape="1">
                <a:blip r:embed="rId4"/>
                <a:stretch>
                  <a:fillRect l="-2717" t="-10588" b="-341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4961" y="5861584"/>
            <a:ext cx="1038225" cy="161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5432" y="5857394"/>
            <a:ext cx="1038225" cy="161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985" y="3881660"/>
            <a:ext cx="212589" cy="12755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5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6496" y="3981618"/>
            <a:ext cx="279423" cy="1008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3215277"/>
            <a:ext cx="4314687" cy="32170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7" name="Picture 7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8023" y="3212975"/>
            <a:ext cx="4184457" cy="32193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5528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Shape 670"/>
          <p:cNvSpPr txBox="1">
            <a:spLocks noGrp="1"/>
          </p:cNvSpPr>
          <p:nvPr>
            <p:ph type="title"/>
          </p:nvPr>
        </p:nvSpPr>
        <p:spPr>
          <a:xfrm>
            <a:off x="-8188" y="178593"/>
            <a:ext cx="9160377" cy="1714501"/>
          </a:xfrm>
          <a:prstGeom prst="rect">
            <a:avLst/>
          </a:prstGeom>
          <a:noFill/>
          <a:ln>
            <a:noFill/>
          </a:ln>
        </p:spPr>
        <p:txBody>
          <a:bodyPr wrap="square" lIns="29999" tIns="29999" rIns="29999" bIns="29999" anchor="ctr" anchorCtr="0">
            <a:noAutofit/>
          </a:bodyPr>
          <a:lstStyle/>
          <a:p>
            <a:pPr>
              <a:buSzPct val="25000"/>
            </a:pPr>
            <a:r>
              <a:rPr lang="en-US" sz="44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(Linear) Hypothesis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/>
              <p:cNvSpPr/>
              <p:nvPr/>
            </p:nvSpPr>
            <p:spPr>
              <a:xfrm>
                <a:off x="608902" y="1900264"/>
                <a:ext cx="2544287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zh-TW" sz="3200" b="1" dirty="0" smtClean="0"/>
                  <a:t>f(x) = b </a:t>
                </a:r>
                <a:r>
                  <a:rPr lang="en-US" altLang="zh-TW" sz="3200" b="1" dirty="0"/>
                  <a:t>+ w </a:t>
                </a:r>
                <a14:m>
                  <m:oMath xmlns:m="http://schemas.openxmlformats.org/officeDocument/2006/math">
                    <m:r>
                      <a:rPr lang="en-US" altLang="zh-TW" sz="3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altLang="zh-TW" sz="3200" b="1" dirty="0"/>
                  <a:t> x</a:t>
                </a:r>
                <a:endParaRPr lang="zh-TW" altLang="en-US" sz="3200" b="1" baseline="-25000" dirty="0"/>
              </a:p>
            </p:txBody>
          </p:sp>
        </mc:Choice>
        <mc:Fallback xmlns=""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902" y="1900264"/>
                <a:ext cx="2544287" cy="584775"/>
              </a:xfrm>
              <a:prstGeom prst="rect">
                <a:avLst/>
              </a:prstGeom>
              <a:blipFill rotWithShape="1">
                <a:blip r:embed="rId7"/>
                <a:stretch>
                  <a:fillRect l="-5755" t="-12500" r="-5516" b="-343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组合 7"/>
          <p:cNvGrpSpPr/>
          <p:nvPr/>
        </p:nvGrpSpPr>
        <p:grpSpPr>
          <a:xfrm>
            <a:off x="2637531" y="1993989"/>
            <a:ext cx="5783852" cy="4395902"/>
            <a:chOff x="1321889" y="1684312"/>
            <a:chExt cx="5783852" cy="4395902"/>
          </a:xfrm>
        </p:grpSpPr>
        <p:pic>
          <p:nvPicPr>
            <p:cNvPr id="9" name="Picture 2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1639" y="1993989"/>
              <a:ext cx="5457825" cy="4086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" name="Shape 662" descr="Line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 rot="-1246459">
              <a:off x="1522759" y="3873026"/>
              <a:ext cx="5445696" cy="4571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" name="Shape 663" descr="Line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 rot="18385380">
              <a:off x="1419299" y="3800550"/>
              <a:ext cx="4289176" cy="566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" name="Shape 664" descr="Line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 rot="19520079">
              <a:off x="1321889" y="3760899"/>
              <a:ext cx="5783852" cy="45719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40290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9915" y="351172"/>
            <a:ext cx="4217727" cy="2839453"/>
          </a:xfrm>
        </p:spPr>
      </p:pic>
      <p:pic>
        <p:nvPicPr>
          <p:cNvPr id="5" name="內容版面配置區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667" y="2139867"/>
            <a:ext cx="3964660" cy="2669083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9916" y="4018548"/>
            <a:ext cx="4217727" cy="283945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509760" y="351172"/>
                <a:ext cx="302666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80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altLang="zh-TW" sz="2800" dirty="0"/>
                  <a:t> in 100 Universes</a:t>
                </a:r>
                <a:endParaRPr lang="zh-TW" altLang="en-US" sz="2800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760" y="351172"/>
                <a:ext cx="3026662" cy="523220"/>
              </a:xfrm>
              <a:prstGeom prst="rect">
                <a:avLst/>
              </a:prstGeom>
              <a:blipFill>
                <a:blip r:embed="rId5"/>
                <a:stretch>
                  <a:fillRect t="-11765" r="-2823" b="-3411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/>
              <p:cNvSpPr txBox="1"/>
              <p:nvPr/>
            </p:nvSpPr>
            <p:spPr>
              <a:xfrm>
                <a:off x="4315326" y="3187551"/>
                <a:ext cx="3569041" cy="830997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y = b + w</a:t>
                </a:r>
                <a:r>
                  <a:rPr lang="en-US" altLang="zh-TW" sz="2400" baseline="-25000" dirty="0"/>
                  <a:t>1</a:t>
                </a:r>
                <a:r>
                  <a:rPr lang="en-US" altLang="zh-TW" sz="2400" dirty="0"/>
                  <a:t>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altLang="zh-TW" sz="2400" dirty="0"/>
                  <a:t> </a:t>
                </a:r>
                <a:r>
                  <a:rPr lang="en-US" altLang="zh-TW" sz="2400" dirty="0" smtClean="0"/>
                  <a:t>x</a:t>
                </a:r>
                <a:r>
                  <a:rPr lang="en-US" altLang="zh-CN" sz="2400" baseline="-25000" dirty="0" smtClean="0"/>
                  <a:t>TV</a:t>
                </a:r>
                <a:r>
                  <a:rPr lang="en-US" altLang="zh-TW" sz="2400" baseline="-25000" dirty="0" smtClean="0"/>
                  <a:t> </a:t>
                </a:r>
                <a:r>
                  <a:rPr lang="en-US" altLang="zh-TW" sz="2400" dirty="0"/>
                  <a:t>+ w</a:t>
                </a:r>
                <a:r>
                  <a:rPr lang="en-US" altLang="zh-TW" sz="2400" baseline="-25000" dirty="0"/>
                  <a:t>2</a:t>
                </a:r>
                <a:r>
                  <a:rPr lang="en-US" altLang="zh-TW" sz="2400" dirty="0"/>
                  <a:t>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altLang="zh-TW" sz="2400" dirty="0"/>
                  <a:t> (</a:t>
                </a:r>
                <a:r>
                  <a:rPr lang="en-US" altLang="zh-TW" sz="2400" dirty="0" err="1" smtClean="0"/>
                  <a:t>x</a:t>
                </a:r>
                <a:r>
                  <a:rPr lang="en-US" altLang="zh-CN" sz="2400" baseline="-25000" dirty="0" err="1" smtClean="0"/>
                  <a:t>TV</a:t>
                </a:r>
                <a:r>
                  <a:rPr lang="en-US" altLang="zh-TW" sz="2400" dirty="0" smtClean="0"/>
                  <a:t>)</a:t>
                </a:r>
                <a:r>
                  <a:rPr lang="en-US" altLang="zh-TW" sz="2400" baseline="30000" dirty="0" smtClean="0"/>
                  <a:t>2</a:t>
                </a:r>
                <a:endParaRPr lang="en-US" altLang="zh-TW" sz="2400" baseline="30000" dirty="0"/>
              </a:p>
              <a:p>
                <a:r>
                  <a:rPr lang="en-US" altLang="zh-TW" sz="2400" dirty="0"/>
                  <a:t>+ w</a:t>
                </a:r>
                <a:r>
                  <a:rPr lang="en-US" altLang="zh-TW" sz="2400" baseline="-25000" dirty="0"/>
                  <a:t>3</a:t>
                </a:r>
                <a:r>
                  <a:rPr lang="en-US" altLang="zh-TW" sz="2400" dirty="0"/>
                  <a:t>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altLang="zh-TW" sz="2400" dirty="0"/>
                  <a:t> (</a:t>
                </a:r>
                <a:r>
                  <a:rPr lang="en-US" altLang="zh-TW" sz="2400" dirty="0" err="1" smtClean="0"/>
                  <a:t>x</a:t>
                </a:r>
                <a:r>
                  <a:rPr lang="en-US" altLang="zh-CN" sz="2400" baseline="-25000" dirty="0" err="1" smtClean="0"/>
                  <a:t>TV</a:t>
                </a:r>
                <a:r>
                  <a:rPr lang="en-US" altLang="zh-TW" sz="2400" dirty="0" smtClean="0"/>
                  <a:t>)</a:t>
                </a:r>
                <a:r>
                  <a:rPr lang="en-US" altLang="zh-TW" sz="2400" baseline="30000" dirty="0" smtClean="0"/>
                  <a:t>3</a:t>
                </a:r>
                <a:endParaRPr lang="zh-TW" altLang="en-US" sz="2400" baseline="30000" dirty="0"/>
              </a:p>
            </p:txBody>
          </p:sp>
        </mc:Choice>
        <mc:Fallback xmlns=""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5326" y="3187551"/>
                <a:ext cx="3569041" cy="830997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/>
              <p:cNvSpPr txBox="1"/>
              <p:nvPr/>
            </p:nvSpPr>
            <p:spPr>
              <a:xfrm>
                <a:off x="2150856" y="1245519"/>
                <a:ext cx="1884534" cy="461665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/>
                  <a:t>y = b + w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altLang="zh-TW" sz="2400" dirty="0"/>
                  <a:t> x</a:t>
                </a:r>
                <a:r>
                  <a:rPr lang="en-US" altLang="zh-CN" sz="2400" baseline="-25000" dirty="0"/>
                  <a:t>TV</a:t>
                </a:r>
                <a:endParaRPr lang="zh-TW" altLang="en-US" sz="2400" baseline="-25000" dirty="0"/>
              </a:p>
            </p:txBody>
          </p:sp>
        </mc:Choice>
        <mc:Fallback xmlns="">
          <p:sp>
            <p:nvSpPr>
              <p:cNvPr id="9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0856" y="1245519"/>
                <a:ext cx="1884534" cy="461665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312421" y="5438274"/>
                <a:ext cx="3739810" cy="1200329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y = b + w</a:t>
                </a:r>
                <a:r>
                  <a:rPr lang="en-US" altLang="zh-TW" sz="2400" baseline="-25000" dirty="0"/>
                  <a:t>1</a:t>
                </a:r>
                <a:r>
                  <a:rPr lang="en-US" altLang="zh-TW" sz="2400" dirty="0"/>
                  <a:t>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altLang="zh-TW" sz="2400" dirty="0"/>
                  <a:t> x</a:t>
                </a:r>
                <a:r>
                  <a:rPr lang="en-US" altLang="zh-CN" sz="2400" baseline="-25000" dirty="0"/>
                  <a:t>TV</a:t>
                </a:r>
                <a:r>
                  <a:rPr lang="en-US" altLang="zh-TW" sz="2400" baseline="-25000" dirty="0"/>
                  <a:t> </a:t>
                </a:r>
                <a:r>
                  <a:rPr lang="en-US" altLang="zh-TW" sz="2400" dirty="0"/>
                  <a:t>+ w</a:t>
                </a:r>
                <a:r>
                  <a:rPr lang="en-US" altLang="zh-TW" sz="2400" baseline="-25000" dirty="0"/>
                  <a:t>2</a:t>
                </a:r>
                <a:r>
                  <a:rPr lang="en-US" altLang="zh-TW" sz="2400" dirty="0"/>
                  <a:t>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altLang="zh-TW" sz="2400" dirty="0"/>
                  <a:t> (</a:t>
                </a:r>
                <a:r>
                  <a:rPr lang="en-US" altLang="zh-TW" sz="2400" dirty="0" err="1"/>
                  <a:t>x</a:t>
                </a:r>
                <a:r>
                  <a:rPr lang="en-US" altLang="zh-CN" sz="2400" baseline="-25000" dirty="0" err="1"/>
                  <a:t>TV</a:t>
                </a:r>
                <a:r>
                  <a:rPr lang="en-US" altLang="zh-TW" sz="2400" dirty="0"/>
                  <a:t>)</a:t>
                </a:r>
                <a:r>
                  <a:rPr lang="en-US" altLang="zh-TW" sz="2400" baseline="30000" dirty="0"/>
                  <a:t>2</a:t>
                </a:r>
              </a:p>
              <a:p>
                <a:r>
                  <a:rPr lang="en-US" altLang="zh-TW" sz="2400" dirty="0"/>
                  <a:t>+ w</a:t>
                </a:r>
                <a:r>
                  <a:rPr lang="en-US" altLang="zh-TW" sz="2400" baseline="-25000" dirty="0"/>
                  <a:t>3</a:t>
                </a:r>
                <a:r>
                  <a:rPr lang="en-US" altLang="zh-TW" sz="2400" dirty="0"/>
                  <a:t>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altLang="zh-TW" sz="2400" dirty="0"/>
                  <a:t> (</a:t>
                </a:r>
                <a:r>
                  <a:rPr lang="en-US" altLang="zh-TW" sz="2400" dirty="0" err="1"/>
                  <a:t>x</a:t>
                </a:r>
                <a:r>
                  <a:rPr lang="en-US" altLang="zh-CN" sz="2400" baseline="-25000" dirty="0" err="1"/>
                  <a:t>TV</a:t>
                </a:r>
                <a:r>
                  <a:rPr lang="en-US" altLang="zh-TW" sz="2400" dirty="0"/>
                  <a:t>)</a:t>
                </a:r>
                <a:r>
                  <a:rPr lang="en-US" altLang="zh-TW" sz="2400" baseline="30000" dirty="0"/>
                  <a:t>3 </a:t>
                </a:r>
                <a:r>
                  <a:rPr lang="en-US" altLang="zh-TW" sz="2400" dirty="0"/>
                  <a:t>+ w</a:t>
                </a:r>
                <a:r>
                  <a:rPr lang="en-US" altLang="zh-TW" sz="2400" baseline="-25000" dirty="0"/>
                  <a:t>4</a:t>
                </a:r>
                <a:r>
                  <a:rPr lang="en-US" altLang="zh-TW" sz="2400" dirty="0"/>
                  <a:t>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altLang="zh-TW" sz="2400" dirty="0"/>
                  <a:t> (</a:t>
                </a:r>
                <a:r>
                  <a:rPr lang="en-US" altLang="zh-TW" sz="2400" dirty="0" err="1"/>
                  <a:t>x</a:t>
                </a:r>
                <a:r>
                  <a:rPr lang="en-US" altLang="zh-CN" sz="2400" baseline="-25000" dirty="0" err="1"/>
                  <a:t>TV</a:t>
                </a:r>
                <a:r>
                  <a:rPr lang="en-US" altLang="zh-TW" sz="2400" dirty="0"/>
                  <a:t>)</a:t>
                </a:r>
                <a:r>
                  <a:rPr lang="en-US" altLang="zh-TW" sz="2400" baseline="30000" dirty="0"/>
                  <a:t>4</a:t>
                </a:r>
              </a:p>
              <a:p>
                <a:r>
                  <a:rPr lang="en-US" altLang="zh-TW" sz="2400" dirty="0"/>
                  <a:t>+ w</a:t>
                </a:r>
                <a:r>
                  <a:rPr lang="en-US" altLang="zh-TW" sz="2400" baseline="-25000" dirty="0"/>
                  <a:t>5</a:t>
                </a:r>
                <a:r>
                  <a:rPr lang="en-US" altLang="zh-TW" sz="2400" dirty="0"/>
                  <a:t>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altLang="zh-TW" sz="2400" dirty="0"/>
                  <a:t> (</a:t>
                </a:r>
                <a:r>
                  <a:rPr lang="en-US" altLang="zh-TW" sz="2400" dirty="0" err="1"/>
                  <a:t>x</a:t>
                </a:r>
                <a:r>
                  <a:rPr lang="en-US" altLang="zh-CN" sz="2400" baseline="-25000" dirty="0" err="1"/>
                  <a:t>TV</a:t>
                </a:r>
                <a:r>
                  <a:rPr lang="en-US" altLang="zh-TW" sz="2400" dirty="0"/>
                  <a:t>)</a:t>
                </a:r>
                <a:r>
                  <a:rPr lang="en-US" altLang="zh-TW" sz="2400" baseline="30000" dirty="0"/>
                  <a:t>5</a:t>
                </a:r>
                <a:endParaRPr lang="zh-TW" altLang="en-US" sz="2400" baseline="30000" dirty="0"/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421" y="5438274"/>
                <a:ext cx="3739810" cy="1200329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箭號: 向右 10"/>
          <p:cNvSpPr/>
          <p:nvPr/>
        </p:nvSpPr>
        <p:spPr>
          <a:xfrm>
            <a:off x="4075701" y="1275586"/>
            <a:ext cx="451438" cy="40153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箭號: 向右 11"/>
          <p:cNvSpPr/>
          <p:nvPr/>
        </p:nvSpPr>
        <p:spPr>
          <a:xfrm>
            <a:off x="4090478" y="5910102"/>
            <a:ext cx="662498" cy="40153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箭號: 向右 12"/>
          <p:cNvSpPr/>
          <p:nvPr/>
        </p:nvSpPr>
        <p:spPr>
          <a:xfrm flipH="1">
            <a:off x="3850105" y="3410240"/>
            <a:ext cx="464090" cy="40153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9207" y="3003851"/>
            <a:ext cx="1038225" cy="161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2324" y="6651451"/>
            <a:ext cx="1038225" cy="161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3091" y="4630058"/>
            <a:ext cx="1038225" cy="161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" name="Picture 4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279" y="2836642"/>
            <a:ext cx="212589" cy="12755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" name="Picture 4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2741" y="1069418"/>
            <a:ext cx="212589" cy="12755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" name="Picture 4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7139" y="4606054"/>
            <a:ext cx="212589" cy="12755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66244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TW" dirty="0"/>
              <a:t>Variance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39" y="1793130"/>
            <a:ext cx="3950497" cy="2659549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7688" y="1690689"/>
            <a:ext cx="4102667" cy="2761991"/>
          </a:xfrm>
          <a:prstGeom prst="rect">
            <a:avLst/>
          </a:prstGeom>
        </p:spPr>
      </p:pic>
      <p:sp>
        <p:nvSpPr>
          <p:cNvPr id="6" name="箭號: 向右 5"/>
          <p:cNvSpPr/>
          <p:nvPr/>
        </p:nvSpPr>
        <p:spPr>
          <a:xfrm>
            <a:off x="4065736" y="2510971"/>
            <a:ext cx="593350" cy="8563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1285708" y="1511077"/>
                <a:ext cx="1884534" cy="461665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/>
                  <a:t>y = b + w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altLang="zh-TW" sz="2400" dirty="0"/>
                  <a:t> x</a:t>
                </a:r>
                <a:r>
                  <a:rPr lang="en-US" altLang="zh-CN" sz="2400" baseline="-25000" dirty="0"/>
                  <a:t>TV</a:t>
                </a:r>
                <a:endParaRPr lang="zh-TW" altLang="en-US" sz="2400" baseline="-25000" dirty="0"/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5708" y="1511077"/>
                <a:ext cx="1884534" cy="461665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/>
              <p:cNvSpPr txBox="1"/>
              <p:nvPr/>
            </p:nvSpPr>
            <p:spPr>
              <a:xfrm>
                <a:off x="5373487" y="490360"/>
                <a:ext cx="3546868" cy="1200329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y = b + w</a:t>
                </a:r>
                <a:r>
                  <a:rPr lang="en-US" altLang="zh-TW" sz="2400" baseline="-25000" dirty="0"/>
                  <a:t>1</a:t>
                </a:r>
                <a:r>
                  <a:rPr lang="en-US" altLang="zh-TW" sz="2400" dirty="0"/>
                  <a:t>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altLang="zh-TW" sz="2400" dirty="0"/>
                  <a:t> x</a:t>
                </a:r>
                <a:r>
                  <a:rPr lang="en-US" altLang="zh-CN" sz="2400" baseline="-25000" dirty="0"/>
                  <a:t>TV</a:t>
                </a:r>
                <a:r>
                  <a:rPr lang="en-US" altLang="zh-TW" sz="2400" baseline="-25000" dirty="0"/>
                  <a:t> </a:t>
                </a:r>
                <a:r>
                  <a:rPr lang="en-US" altLang="zh-TW" sz="2400" dirty="0"/>
                  <a:t>+ w</a:t>
                </a:r>
                <a:r>
                  <a:rPr lang="en-US" altLang="zh-TW" sz="2400" baseline="-25000" dirty="0"/>
                  <a:t>2</a:t>
                </a:r>
                <a:r>
                  <a:rPr lang="en-US" altLang="zh-TW" sz="2400" dirty="0"/>
                  <a:t>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altLang="zh-TW" sz="2400" dirty="0"/>
                  <a:t> (</a:t>
                </a:r>
                <a:r>
                  <a:rPr lang="en-US" altLang="zh-TW" sz="2400" dirty="0" err="1"/>
                  <a:t>x</a:t>
                </a:r>
                <a:r>
                  <a:rPr lang="en-US" altLang="zh-CN" sz="2400" baseline="-25000" dirty="0" err="1"/>
                  <a:t>TV</a:t>
                </a:r>
                <a:r>
                  <a:rPr lang="en-US" altLang="zh-TW" sz="2400" dirty="0"/>
                  <a:t>)</a:t>
                </a:r>
                <a:r>
                  <a:rPr lang="en-US" altLang="zh-TW" sz="2400" baseline="30000" dirty="0"/>
                  <a:t>2</a:t>
                </a:r>
              </a:p>
              <a:p>
                <a:r>
                  <a:rPr lang="en-US" altLang="zh-TW" sz="2400" dirty="0"/>
                  <a:t>+ w</a:t>
                </a:r>
                <a:r>
                  <a:rPr lang="en-US" altLang="zh-TW" sz="2400" baseline="-25000" dirty="0"/>
                  <a:t>3</a:t>
                </a:r>
                <a:r>
                  <a:rPr lang="en-US" altLang="zh-TW" sz="2400" dirty="0"/>
                  <a:t>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altLang="zh-TW" sz="2400" dirty="0"/>
                  <a:t> (</a:t>
                </a:r>
                <a:r>
                  <a:rPr lang="en-US" altLang="zh-TW" sz="2400" dirty="0" err="1"/>
                  <a:t>x</a:t>
                </a:r>
                <a:r>
                  <a:rPr lang="en-US" altLang="zh-CN" sz="2400" baseline="-25000" dirty="0" err="1"/>
                  <a:t>TV</a:t>
                </a:r>
                <a:r>
                  <a:rPr lang="en-US" altLang="zh-TW" sz="2400" dirty="0"/>
                  <a:t>)</a:t>
                </a:r>
                <a:r>
                  <a:rPr lang="en-US" altLang="zh-TW" sz="2400" baseline="30000" dirty="0"/>
                  <a:t>3 </a:t>
                </a:r>
                <a:r>
                  <a:rPr lang="en-US" altLang="zh-TW" sz="2400" dirty="0"/>
                  <a:t>+ w</a:t>
                </a:r>
                <a:r>
                  <a:rPr lang="en-US" altLang="zh-TW" sz="2400" baseline="-25000" dirty="0"/>
                  <a:t>4</a:t>
                </a:r>
                <a:r>
                  <a:rPr lang="en-US" altLang="zh-TW" sz="2400" dirty="0"/>
                  <a:t>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altLang="zh-TW" sz="2400" dirty="0"/>
                  <a:t> (</a:t>
                </a:r>
                <a:r>
                  <a:rPr lang="en-US" altLang="zh-TW" sz="2400" dirty="0" err="1"/>
                  <a:t>x</a:t>
                </a:r>
                <a:r>
                  <a:rPr lang="en-US" altLang="zh-CN" sz="2400" baseline="-25000" dirty="0" err="1"/>
                  <a:t>TV</a:t>
                </a:r>
                <a:r>
                  <a:rPr lang="en-US" altLang="zh-TW" sz="2400" dirty="0"/>
                  <a:t>)</a:t>
                </a:r>
                <a:r>
                  <a:rPr lang="en-US" altLang="zh-TW" sz="2400" baseline="30000" dirty="0"/>
                  <a:t>4</a:t>
                </a:r>
              </a:p>
              <a:p>
                <a:r>
                  <a:rPr lang="en-US" altLang="zh-TW" sz="2400" dirty="0"/>
                  <a:t>+ w</a:t>
                </a:r>
                <a:r>
                  <a:rPr lang="en-US" altLang="zh-TW" sz="2400" baseline="-25000" dirty="0"/>
                  <a:t>5</a:t>
                </a:r>
                <a:r>
                  <a:rPr lang="en-US" altLang="zh-TW" sz="2400" dirty="0"/>
                  <a:t>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altLang="zh-TW" sz="2400" dirty="0"/>
                  <a:t> (</a:t>
                </a:r>
                <a:r>
                  <a:rPr lang="en-US" altLang="zh-TW" sz="2400" dirty="0" err="1"/>
                  <a:t>x</a:t>
                </a:r>
                <a:r>
                  <a:rPr lang="en-US" altLang="zh-CN" sz="2400" baseline="-25000" dirty="0" err="1"/>
                  <a:t>TV</a:t>
                </a:r>
                <a:r>
                  <a:rPr lang="en-US" altLang="zh-TW" sz="2400" dirty="0"/>
                  <a:t>)</a:t>
                </a:r>
                <a:r>
                  <a:rPr lang="en-US" altLang="zh-TW" sz="2400" baseline="30000" dirty="0"/>
                  <a:t>5</a:t>
                </a:r>
                <a:endParaRPr lang="zh-TW" altLang="en-US" sz="2400" baseline="30000" dirty="0"/>
              </a:p>
            </p:txBody>
          </p:sp>
        </mc:Choice>
        <mc:Fallback xmlns=""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3487" y="490360"/>
                <a:ext cx="3546868" cy="1200329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圖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51539" y="4391372"/>
            <a:ext cx="1186970" cy="1216768"/>
          </a:xfrm>
          <a:prstGeom prst="rect">
            <a:avLst/>
          </a:prstGeom>
        </p:spPr>
      </p:pic>
      <p:sp>
        <p:nvSpPr>
          <p:cNvPr id="10" name="文字方塊 9"/>
          <p:cNvSpPr txBox="1"/>
          <p:nvPr/>
        </p:nvSpPr>
        <p:spPr>
          <a:xfrm>
            <a:off x="7226536" y="4489951"/>
            <a:ext cx="16341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Large </a:t>
            </a:r>
          </a:p>
          <a:p>
            <a:r>
              <a:rPr lang="en-US" altLang="zh-TW" sz="2800" dirty="0"/>
              <a:t>Variance</a:t>
            </a:r>
            <a:endParaRPr lang="zh-TW" altLang="en-US" sz="2800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2315037" y="4502689"/>
            <a:ext cx="16341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Small </a:t>
            </a:r>
          </a:p>
          <a:p>
            <a:r>
              <a:rPr lang="en-US" altLang="zh-TW" sz="2800" dirty="0"/>
              <a:t>Variance</a:t>
            </a:r>
            <a:endParaRPr lang="zh-TW" altLang="en-US" sz="2800" dirty="0"/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2700" y="4380596"/>
            <a:ext cx="1264203" cy="1172815"/>
          </a:xfrm>
          <a:prstGeom prst="rect">
            <a:avLst/>
          </a:prstGeom>
        </p:spPr>
      </p:pic>
      <p:sp>
        <p:nvSpPr>
          <p:cNvPr id="13" name="文字方塊 12"/>
          <p:cNvSpPr txBox="1"/>
          <p:nvPr/>
        </p:nvSpPr>
        <p:spPr>
          <a:xfrm>
            <a:off x="1018714" y="5696296"/>
            <a:ext cx="7024914" cy="46166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Simpler model is less influenced by the sampled data</a:t>
            </a:r>
            <a:endParaRPr lang="zh-TW" altLang="en-US" sz="2400" dirty="0"/>
          </a:p>
        </p:txBody>
      </p:sp>
      <p:sp>
        <p:nvSpPr>
          <p:cNvPr id="14" name="文字方塊 13"/>
          <p:cNvSpPr txBox="1"/>
          <p:nvPr/>
        </p:nvSpPr>
        <p:spPr>
          <a:xfrm>
            <a:off x="4292331" y="6191493"/>
            <a:ext cx="44255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Consider the extreme case f(x) = 5</a:t>
            </a:r>
            <a:endParaRPr lang="zh-TW" altLang="en-US" sz="2400" dirty="0"/>
          </a:p>
        </p:txBody>
      </p:sp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4248144"/>
            <a:ext cx="1038225" cy="161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5092" y="4259867"/>
            <a:ext cx="1038225" cy="161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" name="Picture 4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92" y="2449969"/>
            <a:ext cx="212589" cy="12755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" name="Picture 4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7688" y="2301376"/>
            <a:ext cx="212589" cy="12755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1812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0" grpId="0"/>
      <p:bldP spid="11" grpId="0"/>
      <p:bldP spid="13" grpId="0" animBg="1"/>
      <p:bldP spid="14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TW" dirty="0"/>
              <a:t>Bias 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dirty="0"/>
                  <a:t>Bias: If we average all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altLang="zh-TW" dirty="0"/>
                  <a:t>, is it close to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TW" i="1">
                            <a:latin typeface="Cambria Math"/>
                          </a:rPr>
                        </m:ctrlPr>
                      </m:acc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</m:oMath>
                </a14:m>
                <a:r>
                  <a:rPr lang="en-US" altLang="zh-TW" dirty="0"/>
                  <a:t> ?  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91" t="-168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圖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50" y="2688552"/>
            <a:ext cx="1891094" cy="1754388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0690" y="4533965"/>
            <a:ext cx="1829054" cy="1874972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2519744" y="3088692"/>
            <a:ext cx="103209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Large </a:t>
            </a:r>
          </a:p>
          <a:p>
            <a:r>
              <a:rPr lang="en-US" altLang="zh-TW" sz="2800" dirty="0"/>
              <a:t>Bias</a:t>
            </a:r>
            <a:endParaRPr lang="zh-TW" altLang="en-US" sz="2800" dirty="0"/>
          </a:p>
        </p:txBody>
      </p:sp>
      <p:sp>
        <p:nvSpPr>
          <p:cNvPr id="7" name="文字方塊 6"/>
          <p:cNvSpPr txBox="1"/>
          <p:nvPr/>
        </p:nvSpPr>
        <p:spPr>
          <a:xfrm>
            <a:off x="2548028" y="4994397"/>
            <a:ext cx="113936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Small </a:t>
            </a:r>
          </a:p>
          <a:p>
            <a:r>
              <a:rPr lang="en-US" altLang="zh-TW" sz="2800" dirty="0"/>
              <a:t>Bias</a:t>
            </a:r>
            <a:endParaRPr lang="zh-TW" altLang="en-US" sz="2800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5675" y="2861311"/>
            <a:ext cx="4908172" cy="334530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/>
              <p:cNvSpPr txBox="1"/>
              <p:nvPr/>
            </p:nvSpPr>
            <p:spPr>
              <a:xfrm>
                <a:off x="4285226" y="4051524"/>
                <a:ext cx="3164114" cy="4824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/>
                  <a:t>Assume this is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TW" sz="2400" i="1">
                            <a:latin typeface="Cambria Math"/>
                          </a:rPr>
                        </m:ctrlPr>
                      </m:acc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</m:oMath>
                </a14:m>
                <a:r>
                  <a:rPr lang="en-US" altLang="zh-TW" sz="2400" dirty="0"/>
                  <a:t>  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9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5226" y="4051524"/>
                <a:ext cx="3164114" cy="482440"/>
              </a:xfrm>
              <a:prstGeom prst="rect">
                <a:avLst/>
              </a:prstGeom>
              <a:blipFill>
                <a:blip r:embed="rId7"/>
                <a:stretch>
                  <a:fillRect t="-5063" b="-2911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2447672" y="1253532"/>
                <a:ext cx="1837554" cy="5046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320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3200" i="1">
                              <a:latin typeface="Cambria Math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sz="320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TW" sz="32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en-US" altLang="zh-TW" sz="32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US" altLang="zh-TW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altLang="zh-TW" sz="3200" b="0" i="1" smtClean="0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altLang="zh-TW" sz="32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</m:oMath>
                  </m:oMathPara>
                </a14:m>
                <a:endParaRPr lang="zh-TW" altLang="en-US" sz="3200" dirty="0"/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7672" y="1253532"/>
                <a:ext cx="1837554" cy="50462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71208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/>
      <p:bldP spid="10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4641" y="1979848"/>
            <a:ext cx="4979534" cy="3302752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4893" y="3435787"/>
            <a:ext cx="4979534" cy="330275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188686" y="523909"/>
                <a:ext cx="330256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>
                    <a:solidFill>
                      <a:srgbClr val="FF0000"/>
                    </a:solidFill>
                  </a:rPr>
                  <a:t>Red</a:t>
                </a:r>
                <a:r>
                  <a:rPr lang="en-US" altLang="zh-TW" sz="2400" dirty="0"/>
                  <a:t> curves: 5000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686" y="523909"/>
                <a:ext cx="3302567" cy="461665"/>
              </a:xfrm>
              <a:prstGeom prst="rect">
                <a:avLst/>
              </a:prstGeom>
              <a:blipFill>
                <a:blip r:embed="rId4"/>
                <a:stretch>
                  <a:fillRect l="-2952" t="-10526" b="-289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188686" y="133035"/>
                <a:ext cx="4680858" cy="4824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Black curve: the true function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TW" sz="2400" i="1">
                            <a:latin typeface="Cambria Math"/>
                          </a:rPr>
                        </m:ctrlPr>
                      </m:acc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</m:oMath>
                </a14:m>
                <a:r>
                  <a:rPr lang="en-US" altLang="zh-TW" sz="2400" dirty="0"/>
                  <a:t>  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686" y="133035"/>
                <a:ext cx="4680858" cy="482440"/>
              </a:xfrm>
              <a:prstGeom prst="rect">
                <a:avLst/>
              </a:prstGeom>
              <a:blipFill>
                <a:blip r:embed="rId5"/>
                <a:stretch>
                  <a:fillRect l="-2083" t="-5063" b="-2911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/>
              <p:cNvSpPr txBox="1"/>
              <p:nvPr/>
            </p:nvSpPr>
            <p:spPr>
              <a:xfrm>
                <a:off x="192884" y="914783"/>
                <a:ext cx="475705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>
                    <a:solidFill>
                      <a:srgbClr val="0070C0"/>
                    </a:solidFill>
                  </a:rPr>
                  <a:t>Blue</a:t>
                </a:r>
                <a:r>
                  <a:rPr lang="en-US" altLang="zh-TW" sz="2400" dirty="0"/>
                  <a:t> curve: the average of 5000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884" y="914783"/>
                <a:ext cx="4757056" cy="461665"/>
              </a:xfrm>
              <a:prstGeom prst="rect">
                <a:avLst/>
              </a:prstGeom>
              <a:blipFill>
                <a:blip r:embed="rId6"/>
                <a:stretch>
                  <a:fillRect l="-2051" t="-10526" b="-289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/>
              <p:cNvSpPr txBox="1"/>
              <p:nvPr/>
            </p:nvSpPr>
            <p:spPr>
              <a:xfrm>
                <a:off x="3897652" y="1387348"/>
                <a:ext cx="562590" cy="3783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altLang="zh-TW" sz="2400" b="0" i="1" smtClean="0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9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7652" y="1387348"/>
                <a:ext cx="562590" cy="378373"/>
              </a:xfrm>
              <a:prstGeom prst="rect">
                <a:avLst/>
              </a:prstGeom>
              <a:blipFill>
                <a:blip r:embed="rId7"/>
                <a:stretch>
                  <a:fillRect l="-5376" t="-3226" r="-78495" b="-3387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內容版面配置區 4"/>
          <p:cNvPicPr>
            <a:picLocks noGrp="1" noChangeAspect="1"/>
          </p:cNvPicPr>
          <p:nvPr>
            <p:ph idx="1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9487" y="114345"/>
            <a:ext cx="5004940" cy="3302752"/>
          </a:xfrm>
        </p:spPr>
      </p:pic>
    </p:spTree>
    <p:extLst>
      <p:ext uri="{BB962C8B-B14F-4D97-AF65-F5344CB8AC3E}">
        <p14:creationId xmlns:p14="http://schemas.microsoft.com/office/powerpoint/2010/main" val="3272268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TW" dirty="0"/>
              <a:t>Bias </a:t>
            </a:r>
            <a:endParaRPr lang="zh-TW" altLang="en-US" dirty="0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15" y="1807454"/>
            <a:ext cx="4410285" cy="2910340"/>
          </a:xfr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1838" y="4907766"/>
            <a:ext cx="1891094" cy="1754388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8765" y="4847473"/>
            <a:ext cx="1829054" cy="1874972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3382932" y="5307906"/>
            <a:ext cx="103209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Large </a:t>
            </a:r>
          </a:p>
          <a:p>
            <a:r>
              <a:rPr lang="en-US" altLang="zh-TW" sz="2800" dirty="0"/>
              <a:t>Bias</a:t>
            </a:r>
            <a:endParaRPr lang="zh-TW" altLang="en-US" sz="2800" dirty="0"/>
          </a:p>
        </p:txBody>
      </p:sp>
      <p:sp>
        <p:nvSpPr>
          <p:cNvPr id="9" name="文字方塊 8"/>
          <p:cNvSpPr txBox="1"/>
          <p:nvPr/>
        </p:nvSpPr>
        <p:spPr>
          <a:xfrm>
            <a:off x="7375987" y="5294991"/>
            <a:ext cx="113936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Small </a:t>
            </a:r>
          </a:p>
          <a:p>
            <a:r>
              <a:rPr lang="en-US" altLang="zh-TW" sz="2800" dirty="0"/>
              <a:t>Bias</a:t>
            </a:r>
            <a:endParaRPr lang="zh-TW" altLang="en-US" sz="2800" dirty="0"/>
          </a:p>
        </p:txBody>
      </p:sp>
      <p:sp>
        <p:nvSpPr>
          <p:cNvPr id="10" name="箭號: 向右 9"/>
          <p:cNvSpPr/>
          <p:nvPr/>
        </p:nvSpPr>
        <p:spPr>
          <a:xfrm>
            <a:off x="4275325" y="2757855"/>
            <a:ext cx="593350" cy="8563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/>
              <p:cNvSpPr txBox="1"/>
              <p:nvPr/>
            </p:nvSpPr>
            <p:spPr>
              <a:xfrm>
                <a:off x="1285708" y="1511077"/>
                <a:ext cx="1884534" cy="461665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y = b + w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altLang="zh-TW" sz="2400" dirty="0"/>
                  <a:t> x</a:t>
                </a:r>
                <a:r>
                  <a:rPr lang="en-US" altLang="zh-CN" sz="2400" baseline="-25000" dirty="0"/>
                  <a:t>TV</a:t>
                </a:r>
                <a:endParaRPr lang="zh-TW" altLang="en-US" sz="2400" baseline="30000" dirty="0"/>
              </a:p>
            </p:txBody>
          </p:sp>
        </mc:Choice>
        <mc:Fallback xmlns="">
          <p:sp>
            <p:nvSpPr>
              <p:cNvPr id="11" name="文字方塊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5708" y="1511077"/>
                <a:ext cx="1884534" cy="461665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/>
              <p:cNvSpPr txBox="1"/>
              <p:nvPr/>
            </p:nvSpPr>
            <p:spPr>
              <a:xfrm>
                <a:off x="5270596" y="732514"/>
                <a:ext cx="3549876" cy="1200329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y = b + w</a:t>
                </a:r>
                <a:r>
                  <a:rPr lang="en-US" altLang="zh-TW" sz="2400" baseline="-25000" dirty="0"/>
                  <a:t>1</a:t>
                </a:r>
                <a:r>
                  <a:rPr lang="en-US" altLang="zh-TW" sz="2400" dirty="0"/>
                  <a:t>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altLang="zh-TW" sz="2400" dirty="0"/>
                  <a:t> x</a:t>
                </a:r>
                <a:r>
                  <a:rPr lang="en-US" altLang="zh-CN" sz="2400" baseline="-25000" dirty="0"/>
                  <a:t>TV</a:t>
                </a:r>
                <a:r>
                  <a:rPr lang="en-US" altLang="zh-TW" sz="2400" baseline="-25000" dirty="0"/>
                  <a:t> </a:t>
                </a:r>
                <a:r>
                  <a:rPr lang="en-US" altLang="zh-TW" sz="2400" dirty="0"/>
                  <a:t>+ w</a:t>
                </a:r>
                <a:r>
                  <a:rPr lang="en-US" altLang="zh-TW" sz="2400" baseline="-25000" dirty="0"/>
                  <a:t>2</a:t>
                </a:r>
                <a:r>
                  <a:rPr lang="en-US" altLang="zh-TW" sz="2400" dirty="0"/>
                  <a:t>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altLang="zh-TW" sz="2400" dirty="0"/>
                  <a:t> (</a:t>
                </a:r>
                <a:r>
                  <a:rPr lang="en-US" altLang="zh-TW" sz="2400" dirty="0" err="1"/>
                  <a:t>x</a:t>
                </a:r>
                <a:r>
                  <a:rPr lang="en-US" altLang="zh-CN" sz="2400" baseline="-25000" dirty="0" err="1"/>
                  <a:t>TV</a:t>
                </a:r>
                <a:r>
                  <a:rPr lang="en-US" altLang="zh-TW" sz="2400" dirty="0"/>
                  <a:t>)</a:t>
                </a:r>
                <a:r>
                  <a:rPr lang="en-US" altLang="zh-TW" sz="2400" baseline="30000" dirty="0"/>
                  <a:t>2</a:t>
                </a:r>
              </a:p>
              <a:p>
                <a:r>
                  <a:rPr lang="en-US" altLang="zh-TW" sz="2400" dirty="0"/>
                  <a:t>+ w</a:t>
                </a:r>
                <a:r>
                  <a:rPr lang="en-US" altLang="zh-TW" sz="2400" baseline="-25000" dirty="0"/>
                  <a:t>3</a:t>
                </a:r>
                <a:r>
                  <a:rPr lang="en-US" altLang="zh-TW" sz="2400" dirty="0"/>
                  <a:t>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altLang="zh-TW" sz="2400" dirty="0"/>
                  <a:t> (</a:t>
                </a:r>
                <a:r>
                  <a:rPr lang="en-US" altLang="zh-TW" sz="2400" dirty="0" err="1"/>
                  <a:t>x</a:t>
                </a:r>
                <a:r>
                  <a:rPr lang="en-US" altLang="zh-CN" sz="2400" baseline="-25000" dirty="0" err="1"/>
                  <a:t>TV</a:t>
                </a:r>
                <a:r>
                  <a:rPr lang="en-US" altLang="zh-TW" sz="2400" dirty="0"/>
                  <a:t>)</a:t>
                </a:r>
                <a:r>
                  <a:rPr lang="en-US" altLang="zh-TW" sz="2400" baseline="30000" dirty="0"/>
                  <a:t>3 </a:t>
                </a:r>
                <a:r>
                  <a:rPr lang="en-US" altLang="zh-TW" sz="2400" dirty="0"/>
                  <a:t>+ w</a:t>
                </a:r>
                <a:r>
                  <a:rPr lang="en-US" altLang="zh-TW" sz="2400" baseline="-25000" dirty="0"/>
                  <a:t>4</a:t>
                </a:r>
                <a:r>
                  <a:rPr lang="en-US" altLang="zh-TW" sz="2400" dirty="0"/>
                  <a:t>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altLang="zh-TW" sz="2400" dirty="0"/>
                  <a:t> (</a:t>
                </a:r>
                <a:r>
                  <a:rPr lang="en-US" altLang="zh-TW" sz="2400" dirty="0" err="1"/>
                  <a:t>x</a:t>
                </a:r>
                <a:r>
                  <a:rPr lang="en-US" altLang="zh-CN" sz="2400" baseline="-25000" dirty="0" err="1"/>
                  <a:t>TV</a:t>
                </a:r>
                <a:r>
                  <a:rPr lang="en-US" altLang="zh-TW" sz="2400" dirty="0"/>
                  <a:t>)</a:t>
                </a:r>
                <a:r>
                  <a:rPr lang="en-US" altLang="zh-TW" sz="2400" baseline="30000" dirty="0"/>
                  <a:t>4</a:t>
                </a:r>
              </a:p>
              <a:p>
                <a:r>
                  <a:rPr lang="en-US" altLang="zh-TW" sz="2400" dirty="0"/>
                  <a:t>+ w</a:t>
                </a:r>
                <a:r>
                  <a:rPr lang="en-US" altLang="zh-TW" sz="2400" baseline="-25000" dirty="0"/>
                  <a:t>5</a:t>
                </a:r>
                <a:r>
                  <a:rPr lang="en-US" altLang="zh-TW" sz="2400" dirty="0"/>
                  <a:t>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altLang="zh-TW" sz="2400" dirty="0"/>
                  <a:t> (</a:t>
                </a:r>
                <a:r>
                  <a:rPr lang="en-US" altLang="zh-TW" sz="2400" dirty="0" err="1"/>
                  <a:t>x</a:t>
                </a:r>
                <a:r>
                  <a:rPr lang="en-US" altLang="zh-CN" sz="2400" baseline="-25000" dirty="0" err="1"/>
                  <a:t>TV</a:t>
                </a:r>
                <a:r>
                  <a:rPr lang="en-US" altLang="zh-TW" sz="2400" dirty="0"/>
                  <a:t>)</a:t>
                </a:r>
                <a:r>
                  <a:rPr lang="en-US" altLang="zh-TW" sz="2400" baseline="30000" dirty="0"/>
                  <a:t>5</a:t>
                </a:r>
                <a:endParaRPr lang="zh-TW" altLang="en-US" sz="2400" baseline="30000" dirty="0"/>
              </a:p>
            </p:txBody>
          </p:sp>
        </mc:Choice>
        <mc:Fallback xmlns="">
          <p:sp>
            <p:nvSpPr>
              <p:cNvPr id="12" name="文字方塊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0596" y="732514"/>
                <a:ext cx="3549876" cy="1200329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圖片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1612" y="1858674"/>
            <a:ext cx="4310673" cy="2859120"/>
          </a:xfrm>
          <a:prstGeom prst="rect">
            <a:avLst/>
          </a:prstGeom>
        </p:spPr>
      </p:pic>
      <p:sp>
        <p:nvSpPr>
          <p:cNvPr id="3" name="橢圓 2"/>
          <p:cNvSpPr/>
          <p:nvPr/>
        </p:nvSpPr>
        <p:spPr>
          <a:xfrm>
            <a:off x="1786040" y="4730710"/>
            <a:ext cx="1077930" cy="768606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橢圓 13"/>
          <p:cNvSpPr/>
          <p:nvPr/>
        </p:nvSpPr>
        <p:spPr>
          <a:xfrm>
            <a:off x="5357006" y="4847473"/>
            <a:ext cx="1917416" cy="1874972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文字方塊 3"/>
          <p:cNvSpPr txBox="1"/>
          <p:nvPr/>
        </p:nvSpPr>
        <p:spPr>
          <a:xfrm>
            <a:off x="337242" y="5499316"/>
            <a:ext cx="10605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model</a:t>
            </a:r>
            <a:endParaRPr lang="zh-TW" altLang="en-US" sz="2400" dirty="0"/>
          </a:p>
        </p:txBody>
      </p:sp>
      <p:cxnSp>
        <p:nvCxnSpPr>
          <p:cNvPr id="16" name="直線單箭頭接點 15"/>
          <p:cNvCxnSpPr/>
          <p:nvPr/>
        </p:nvCxnSpPr>
        <p:spPr>
          <a:xfrm flipV="1">
            <a:off x="972303" y="5208091"/>
            <a:ext cx="787857" cy="392478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/>
          <p:cNvSpPr txBox="1"/>
          <p:nvPr/>
        </p:nvSpPr>
        <p:spPr>
          <a:xfrm>
            <a:off x="4275325" y="6249098"/>
            <a:ext cx="10605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model</a:t>
            </a:r>
            <a:endParaRPr lang="zh-TW" altLang="en-US" sz="2400" dirty="0"/>
          </a:p>
        </p:txBody>
      </p:sp>
      <p:cxnSp>
        <p:nvCxnSpPr>
          <p:cNvPr id="19" name="直線單箭頭接點 18"/>
          <p:cNvCxnSpPr/>
          <p:nvPr/>
        </p:nvCxnSpPr>
        <p:spPr>
          <a:xfrm flipV="1">
            <a:off x="4868675" y="5969555"/>
            <a:ext cx="497330" cy="292458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5897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 animBg="1"/>
      <p:bldP spid="11" grpId="0" animBg="1"/>
      <p:bldP spid="12" grpId="0" animBg="1"/>
      <p:bldP spid="3" grpId="0" animBg="1"/>
      <p:bldP spid="14" grpId="0" animBg="1"/>
      <p:bldP spid="4" grpId="0"/>
      <p:bldP spid="18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0805" y="1124744"/>
            <a:ext cx="5855347" cy="44919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Bias </a:t>
            </a:r>
            <a:r>
              <a:rPr lang="en-US" altLang="zh-TW" dirty="0" err="1"/>
              <a:t>v.s</a:t>
            </a:r>
            <a:r>
              <a:rPr lang="en-US" altLang="zh-TW" dirty="0"/>
              <a:t>. Variance</a:t>
            </a:r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9320" y="5419435"/>
            <a:ext cx="1347322" cy="1249925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92080" y="5357653"/>
            <a:ext cx="1349828" cy="1383715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1043928" y="5381296"/>
            <a:ext cx="16678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Large Bias</a:t>
            </a:r>
            <a:endParaRPr lang="zh-TW" altLang="en-US" sz="2800" dirty="0"/>
          </a:p>
        </p:txBody>
      </p:sp>
      <p:sp>
        <p:nvSpPr>
          <p:cNvPr id="9" name="文字方塊 8"/>
          <p:cNvSpPr txBox="1"/>
          <p:nvPr/>
        </p:nvSpPr>
        <p:spPr>
          <a:xfrm>
            <a:off x="6578385" y="5373235"/>
            <a:ext cx="19712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Small Bias</a:t>
            </a:r>
            <a:endParaRPr lang="zh-TW" altLang="en-US" sz="2800" dirty="0"/>
          </a:p>
        </p:txBody>
      </p:sp>
      <p:sp>
        <p:nvSpPr>
          <p:cNvPr id="10" name="文字方塊 9"/>
          <p:cNvSpPr txBox="1"/>
          <p:nvPr/>
        </p:nvSpPr>
        <p:spPr>
          <a:xfrm>
            <a:off x="6578385" y="5949918"/>
            <a:ext cx="24399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Large Variance</a:t>
            </a:r>
            <a:endParaRPr lang="zh-TW" altLang="en-US" sz="2800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522199" y="5963643"/>
            <a:ext cx="23177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Small Variance</a:t>
            </a:r>
            <a:endParaRPr lang="zh-TW" altLang="en-US" sz="2800" dirty="0"/>
          </a:p>
        </p:txBody>
      </p:sp>
      <p:sp>
        <p:nvSpPr>
          <p:cNvPr id="12" name="箭號: 向右 11"/>
          <p:cNvSpPr/>
          <p:nvPr/>
        </p:nvSpPr>
        <p:spPr>
          <a:xfrm>
            <a:off x="4189777" y="5592458"/>
            <a:ext cx="928914" cy="6241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手繪多邊形: 圖案 12"/>
          <p:cNvSpPr/>
          <p:nvPr/>
        </p:nvSpPr>
        <p:spPr>
          <a:xfrm>
            <a:off x="1835696" y="4207972"/>
            <a:ext cx="5225411" cy="589180"/>
          </a:xfrm>
          <a:custGeom>
            <a:avLst/>
            <a:gdLst>
              <a:gd name="connsiteX0" fmla="*/ 0 w 4426857"/>
              <a:gd name="connsiteY0" fmla="*/ 0 h 362857"/>
              <a:gd name="connsiteX1" fmla="*/ 725714 w 4426857"/>
              <a:gd name="connsiteY1" fmla="*/ 145143 h 362857"/>
              <a:gd name="connsiteX2" fmla="*/ 2046514 w 4426857"/>
              <a:gd name="connsiteY2" fmla="*/ 304800 h 362857"/>
              <a:gd name="connsiteX3" fmla="*/ 3236686 w 4426857"/>
              <a:gd name="connsiteY3" fmla="*/ 333828 h 362857"/>
              <a:gd name="connsiteX4" fmla="*/ 4426857 w 4426857"/>
              <a:gd name="connsiteY4" fmla="*/ 362857 h 362857"/>
              <a:gd name="connsiteX5" fmla="*/ 4426857 w 4426857"/>
              <a:gd name="connsiteY5" fmla="*/ 362857 h 362857"/>
              <a:gd name="connsiteX6" fmla="*/ 4412343 w 4426857"/>
              <a:gd name="connsiteY6" fmla="*/ 362857 h 362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26857" h="362857">
                <a:moveTo>
                  <a:pt x="0" y="0"/>
                </a:moveTo>
                <a:cubicBezTo>
                  <a:pt x="192314" y="47171"/>
                  <a:pt x="384628" y="94343"/>
                  <a:pt x="725714" y="145143"/>
                </a:cubicBezTo>
                <a:cubicBezTo>
                  <a:pt x="1066800" y="195943"/>
                  <a:pt x="1628019" y="273353"/>
                  <a:pt x="2046514" y="304800"/>
                </a:cubicBezTo>
                <a:cubicBezTo>
                  <a:pt x="2465009" y="336247"/>
                  <a:pt x="3236686" y="333828"/>
                  <a:pt x="3236686" y="333828"/>
                </a:cubicBezTo>
                <a:lnTo>
                  <a:pt x="4426857" y="362857"/>
                </a:lnTo>
                <a:lnTo>
                  <a:pt x="4426857" y="362857"/>
                </a:lnTo>
                <a:lnTo>
                  <a:pt x="4412343" y="362857"/>
                </a:ln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7" name="直線接點 16"/>
          <p:cNvCxnSpPr/>
          <p:nvPr/>
        </p:nvCxnSpPr>
        <p:spPr>
          <a:xfrm>
            <a:off x="2394857" y="1988459"/>
            <a:ext cx="44509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接點 18"/>
          <p:cNvCxnSpPr/>
          <p:nvPr/>
        </p:nvCxnSpPr>
        <p:spPr>
          <a:xfrm>
            <a:off x="2409371" y="2503714"/>
            <a:ext cx="445092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/>
          <p:cNvCxnSpPr/>
          <p:nvPr/>
        </p:nvCxnSpPr>
        <p:spPr>
          <a:xfrm>
            <a:off x="2404540" y="3084285"/>
            <a:ext cx="445092" cy="0"/>
          </a:xfrm>
          <a:prstGeom prst="line">
            <a:avLst/>
          </a:prstGeom>
          <a:ln w="38100">
            <a:solidFill>
              <a:srgbClr val="2727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字方塊 20"/>
          <p:cNvSpPr txBox="1"/>
          <p:nvPr/>
        </p:nvSpPr>
        <p:spPr>
          <a:xfrm>
            <a:off x="3038297" y="1757626"/>
            <a:ext cx="23803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Error from bias</a:t>
            </a:r>
            <a:endParaRPr lang="zh-TW" altLang="en-US" sz="2400" dirty="0"/>
          </a:p>
        </p:txBody>
      </p:sp>
      <p:sp>
        <p:nvSpPr>
          <p:cNvPr id="22" name="文字方塊 21"/>
          <p:cNvSpPr txBox="1"/>
          <p:nvPr/>
        </p:nvSpPr>
        <p:spPr>
          <a:xfrm>
            <a:off x="3038297" y="2257418"/>
            <a:ext cx="28690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Error from variance</a:t>
            </a:r>
            <a:endParaRPr lang="zh-TW" altLang="en-US" sz="2400" dirty="0"/>
          </a:p>
        </p:txBody>
      </p:sp>
      <p:sp>
        <p:nvSpPr>
          <p:cNvPr id="23" name="文字方塊 22"/>
          <p:cNvSpPr txBox="1"/>
          <p:nvPr/>
        </p:nvSpPr>
        <p:spPr>
          <a:xfrm>
            <a:off x="3038296" y="2813650"/>
            <a:ext cx="28690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Error observed</a:t>
            </a:r>
            <a:endParaRPr lang="zh-TW" altLang="en-US" sz="2400" dirty="0"/>
          </a:p>
        </p:txBody>
      </p:sp>
      <p:sp>
        <p:nvSpPr>
          <p:cNvPr id="24" name="文字方塊 23"/>
          <p:cNvSpPr txBox="1"/>
          <p:nvPr/>
        </p:nvSpPr>
        <p:spPr>
          <a:xfrm>
            <a:off x="6757442" y="3269951"/>
            <a:ext cx="1883023" cy="52322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Overfitting</a:t>
            </a:r>
            <a:endParaRPr lang="zh-TW" altLang="en-US" sz="2800" dirty="0"/>
          </a:p>
        </p:txBody>
      </p:sp>
      <p:sp>
        <p:nvSpPr>
          <p:cNvPr id="25" name="文字方塊 24"/>
          <p:cNvSpPr txBox="1"/>
          <p:nvPr/>
        </p:nvSpPr>
        <p:spPr>
          <a:xfrm>
            <a:off x="-69267" y="4273932"/>
            <a:ext cx="2048979" cy="52322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 err="1" smtClean="0"/>
              <a:t>Underfitting</a:t>
            </a:r>
            <a:endParaRPr lang="zh-TW" altLang="en-US" sz="2800" dirty="0"/>
          </a:p>
        </p:txBody>
      </p:sp>
      <p:cxnSp>
        <p:nvCxnSpPr>
          <p:cNvPr id="27" name="直線單箭頭接點 26"/>
          <p:cNvCxnSpPr/>
          <p:nvPr/>
        </p:nvCxnSpPr>
        <p:spPr>
          <a:xfrm>
            <a:off x="2709320" y="4905413"/>
            <a:ext cx="249853" cy="46087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單箭頭接點 27"/>
          <p:cNvCxnSpPr/>
          <p:nvPr/>
        </p:nvCxnSpPr>
        <p:spPr>
          <a:xfrm flipH="1">
            <a:off x="6475578" y="4905413"/>
            <a:ext cx="400678" cy="51468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曲线连接符 28"/>
          <p:cNvCxnSpPr/>
          <p:nvPr/>
        </p:nvCxnSpPr>
        <p:spPr>
          <a:xfrm flipV="1">
            <a:off x="1846659" y="2617622"/>
            <a:ext cx="5214448" cy="2120123"/>
          </a:xfrm>
          <a:prstGeom prst="curvedConnector3">
            <a:avLst>
              <a:gd name="adj1" fmla="val 88260"/>
            </a:avLst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6390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 animBg="1"/>
      <p:bldP spid="13" grpId="0" animBg="1"/>
      <p:bldP spid="21" grpId="0"/>
      <p:bldP spid="22" grpId="0"/>
      <p:bldP spid="23" grpId="0"/>
      <p:bldP spid="24" grpId="0" animBg="1"/>
      <p:bldP spid="25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What to do with large bias?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07504" y="1844824"/>
            <a:ext cx="7886700" cy="4351338"/>
          </a:xfrm>
        </p:spPr>
        <p:txBody>
          <a:bodyPr>
            <a:noAutofit/>
          </a:bodyPr>
          <a:lstStyle/>
          <a:p>
            <a:r>
              <a:rPr lang="en-US" altLang="zh-TW" dirty="0"/>
              <a:t>Diagnosis:</a:t>
            </a:r>
          </a:p>
          <a:p>
            <a:pPr lvl="1"/>
            <a:r>
              <a:rPr lang="en-US" altLang="zh-TW" sz="2800" dirty="0"/>
              <a:t>If your model cannot even fit the training examples, then you have large bias </a:t>
            </a:r>
          </a:p>
          <a:p>
            <a:pPr lvl="1"/>
            <a:r>
              <a:rPr lang="en-US" altLang="zh-TW" sz="2800" dirty="0"/>
              <a:t>If you can fit the training data, but large error on testing data, then you probably have large variance</a:t>
            </a:r>
          </a:p>
          <a:p>
            <a:r>
              <a:rPr lang="en-US" altLang="zh-TW" dirty="0"/>
              <a:t>For </a:t>
            </a:r>
            <a:r>
              <a:rPr lang="en-US" altLang="zh-TW" dirty="0" smtClean="0"/>
              <a:t>large bias</a:t>
            </a:r>
            <a:r>
              <a:rPr lang="en-US" altLang="zh-TW" dirty="0"/>
              <a:t>, redesign your model:</a:t>
            </a:r>
          </a:p>
          <a:p>
            <a:pPr lvl="1"/>
            <a:r>
              <a:rPr lang="en-US" altLang="zh-TW" sz="2800" dirty="0"/>
              <a:t>Add more features as input</a:t>
            </a:r>
          </a:p>
          <a:p>
            <a:pPr lvl="1"/>
            <a:r>
              <a:rPr lang="en-US" altLang="zh-TW" sz="2800" dirty="0"/>
              <a:t>A more complex model</a:t>
            </a:r>
          </a:p>
          <a:p>
            <a:endParaRPr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2555776" y="4293096"/>
            <a:ext cx="1883023" cy="46166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Overfitting</a:t>
            </a:r>
            <a:endParaRPr lang="zh-TW" altLang="en-US" sz="2400" dirty="0"/>
          </a:p>
        </p:txBody>
      </p:sp>
      <p:sp>
        <p:nvSpPr>
          <p:cNvPr id="7" name="文字方塊 6"/>
          <p:cNvSpPr txBox="1"/>
          <p:nvPr/>
        </p:nvSpPr>
        <p:spPr>
          <a:xfrm>
            <a:off x="6444208" y="2927649"/>
            <a:ext cx="2048979" cy="461665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 err="1"/>
              <a:t>Underfitting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630973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7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What to do with large variance?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More data</a:t>
            </a:r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Regularization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8272" y="1471113"/>
            <a:ext cx="3171826" cy="2093082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9978" y="1471113"/>
            <a:ext cx="3136126" cy="2069524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3250426" y="3426662"/>
            <a:ext cx="20145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smtClean="0"/>
              <a:t>1</a:t>
            </a:r>
            <a:r>
              <a:rPr lang="en-US" altLang="zh-CN" sz="2400" dirty="0" smtClean="0"/>
              <a:t>9</a:t>
            </a:r>
            <a:r>
              <a:rPr lang="en-US" altLang="zh-TW" sz="2400" dirty="0" smtClean="0"/>
              <a:t> </a:t>
            </a:r>
            <a:r>
              <a:rPr lang="en-US" altLang="zh-TW" sz="2400" dirty="0"/>
              <a:t>examples</a:t>
            </a:r>
            <a:endParaRPr lang="zh-TW" altLang="en-US" sz="2400" dirty="0"/>
          </a:p>
        </p:txBody>
      </p:sp>
      <p:sp>
        <p:nvSpPr>
          <p:cNvPr id="8" name="文字方塊 7"/>
          <p:cNvSpPr txBox="1"/>
          <p:nvPr/>
        </p:nvSpPr>
        <p:spPr>
          <a:xfrm>
            <a:off x="6566205" y="3432187"/>
            <a:ext cx="20145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100 examples</a:t>
            </a:r>
            <a:endParaRPr lang="zh-TW" altLang="en-US" sz="2400" dirty="0"/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9246" y="4413864"/>
            <a:ext cx="3390116" cy="2237132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7488" y="4413864"/>
            <a:ext cx="3390116" cy="2237132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7891" y="4420066"/>
            <a:ext cx="3380718" cy="2230930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497174" y="2337175"/>
            <a:ext cx="20013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Very effective, but not always practical</a:t>
            </a:r>
            <a:endParaRPr lang="zh-TW" altLang="en-US" sz="2400" dirty="0"/>
          </a:p>
        </p:txBody>
      </p:sp>
      <p:grpSp>
        <p:nvGrpSpPr>
          <p:cNvPr id="11" name="群組 10"/>
          <p:cNvGrpSpPr/>
          <p:nvPr/>
        </p:nvGrpSpPr>
        <p:grpSpPr>
          <a:xfrm>
            <a:off x="3419872" y="3963733"/>
            <a:ext cx="3058364" cy="461665"/>
            <a:chOff x="3123140" y="3858226"/>
            <a:chExt cx="3058364" cy="461665"/>
          </a:xfrm>
        </p:grpSpPr>
        <p:sp>
          <p:nvSpPr>
            <p:cNvPr id="14" name="文字方塊 13"/>
            <p:cNvSpPr txBox="1"/>
            <p:nvPr/>
          </p:nvSpPr>
          <p:spPr>
            <a:xfrm>
              <a:off x="3699199" y="3858226"/>
              <a:ext cx="2482305" cy="461665"/>
            </a:xfrm>
            <a:prstGeom prst="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May increase bias</a:t>
              </a:r>
              <a:endParaRPr lang="zh-TW" altLang="en-US" sz="2400" dirty="0"/>
            </a:p>
          </p:txBody>
        </p:sp>
        <p:sp>
          <p:nvSpPr>
            <p:cNvPr id="9" name="箭號: 向右 8"/>
            <p:cNvSpPr/>
            <p:nvPr/>
          </p:nvSpPr>
          <p:spPr>
            <a:xfrm>
              <a:off x="3123140" y="3896422"/>
              <a:ext cx="471611" cy="395938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43616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4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Model Selection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/>
              <a:t>There is usually a trade-off between bias and variance.</a:t>
            </a:r>
          </a:p>
          <a:p>
            <a:r>
              <a:rPr lang="en-US" altLang="zh-TW" sz="2400" dirty="0"/>
              <a:t>Select a model that balances two kinds of error to minimize total error</a:t>
            </a:r>
          </a:p>
          <a:p>
            <a:r>
              <a:rPr lang="en-US" altLang="zh-TW" sz="2400" dirty="0"/>
              <a:t>What you should NOT do:</a:t>
            </a:r>
            <a:endParaRPr lang="zh-TW" altLang="en-US" sz="2400" dirty="0"/>
          </a:p>
        </p:txBody>
      </p:sp>
      <p:sp>
        <p:nvSpPr>
          <p:cNvPr id="4" name="矩形 3"/>
          <p:cNvSpPr/>
          <p:nvPr/>
        </p:nvSpPr>
        <p:spPr>
          <a:xfrm>
            <a:off x="870857" y="4001294"/>
            <a:ext cx="2946400" cy="62411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Training Set</a:t>
            </a:r>
            <a:endParaRPr lang="zh-TW" altLang="en-US" sz="2800" dirty="0"/>
          </a:p>
        </p:txBody>
      </p:sp>
      <p:sp>
        <p:nvSpPr>
          <p:cNvPr id="5" name="矩形 4"/>
          <p:cNvSpPr/>
          <p:nvPr/>
        </p:nvSpPr>
        <p:spPr>
          <a:xfrm>
            <a:off x="4360182" y="4001294"/>
            <a:ext cx="1995714" cy="62411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Testing Set</a:t>
            </a:r>
            <a:endParaRPr lang="zh-TW" altLang="en-US" sz="2800" dirty="0"/>
          </a:p>
        </p:txBody>
      </p:sp>
      <p:sp>
        <p:nvSpPr>
          <p:cNvPr id="6" name="文字方塊 5"/>
          <p:cNvSpPr txBox="1"/>
          <p:nvPr/>
        </p:nvSpPr>
        <p:spPr>
          <a:xfrm>
            <a:off x="2554514" y="4824351"/>
            <a:ext cx="12627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Model 1</a:t>
            </a:r>
            <a:endParaRPr lang="zh-TW" altLang="en-US" sz="2400" dirty="0"/>
          </a:p>
        </p:txBody>
      </p:sp>
      <p:sp>
        <p:nvSpPr>
          <p:cNvPr id="7" name="文字方塊 6"/>
          <p:cNvSpPr txBox="1"/>
          <p:nvPr/>
        </p:nvSpPr>
        <p:spPr>
          <a:xfrm>
            <a:off x="2554514" y="5326923"/>
            <a:ext cx="12627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Model 2</a:t>
            </a:r>
            <a:endParaRPr lang="zh-TW" altLang="en-US" sz="2400" dirty="0"/>
          </a:p>
        </p:txBody>
      </p:sp>
      <p:sp>
        <p:nvSpPr>
          <p:cNvPr id="8" name="文字方塊 7"/>
          <p:cNvSpPr txBox="1"/>
          <p:nvPr/>
        </p:nvSpPr>
        <p:spPr>
          <a:xfrm>
            <a:off x="2554513" y="5823483"/>
            <a:ext cx="12627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Model 3</a:t>
            </a:r>
            <a:endParaRPr lang="zh-TW" altLang="en-US" sz="2400" dirty="0"/>
          </a:p>
        </p:txBody>
      </p:sp>
      <p:sp>
        <p:nvSpPr>
          <p:cNvPr id="9" name="文字方塊 8"/>
          <p:cNvSpPr txBox="1"/>
          <p:nvPr/>
        </p:nvSpPr>
        <p:spPr>
          <a:xfrm>
            <a:off x="4708978" y="4824350"/>
            <a:ext cx="13643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Err = 0.9</a:t>
            </a:r>
            <a:endParaRPr lang="zh-TW" altLang="en-US" sz="2400" dirty="0"/>
          </a:p>
        </p:txBody>
      </p:sp>
      <p:sp>
        <p:nvSpPr>
          <p:cNvPr id="10" name="文字方塊 9"/>
          <p:cNvSpPr txBox="1"/>
          <p:nvPr/>
        </p:nvSpPr>
        <p:spPr>
          <a:xfrm>
            <a:off x="4708978" y="5326922"/>
            <a:ext cx="13643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Err = 0.7</a:t>
            </a:r>
            <a:endParaRPr lang="zh-TW" altLang="en-US" sz="2400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4708978" y="5829483"/>
            <a:ext cx="13643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Err = 0.5</a:t>
            </a:r>
            <a:endParaRPr lang="zh-TW" altLang="en-US" sz="2400" dirty="0"/>
          </a:p>
        </p:txBody>
      </p:sp>
      <p:sp>
        <p:nvSpPr>
          <p:cNvPr id="12" name="左大括弧 11"/>
          <p:cNvSpPr/>
          <p:nvPr/>
        </p:nvSpPr>
        <p:spPr>
          <a:xfrm>
            <a:off x="2104572" y="4824350"/>
            <a:ext cx="478970" cy="1460798"/>
          </a:xfrm>
          <a:prstGeom prst="leftBrac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4" name="直線接點 13"/>
          <p:cNvCxnSpPr/>
          <p:nvPr/>
        </p:nvCxnSpPr>
        <p:spPr>
          <a:xfrm>
            <a:off x="1436914" y="4625408"/>
            <a:ext cx="0" cy="929341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/>
          <p:cNvCxnSpPr/>
          <p:nvPr/>
        </p:nvCxnSpPr>
        <p:spPr>
          <a:xfrm>
            <a:off x="1436914" y="5554749"/>
            <a:ext cx="609600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/>
          <p:cNvCxnSpPr/>
          <p:nvPr/>
        </p:nvCxnSpPr>
        <p:spPr>
          <a:xfrm>
            <a:off x="3783239" y="5075564"/>
            <a:ext cx="96792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/>
          <p:cNvCxnSpPr/>
          <p:nvPr/>
        </p:nvCxnSpPr>
        <p:spPr>
          <a:xfrm>
            <a:off x="3783239" y="5554749"/>
            <a:ext cx="96792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19"/>
          <p:cNvCxnSpPr/>
          <p:nvPr/>
        </p:nvCxnSpPr>
        <p:spPr>
          <a:xfrm>
            <a:off x="3819524" y="6054315"/>
            <a:ext cx="96792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/>
          <p:cNvSpPr/>
          <p:nvPr/>
        </p:nvSpPr>
        <p:spPr>
          <a:xfrm>
            <a:off x="6711950" y="4004611"/>
            <a:ext cx="1995714" cy="98232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Real Testing Set</a:t>
            </a:r>
            <a:endParaRPr lang="zh-TW" altLang="en-US" sz="2800" dirty="0"/>
          </a:p>
        </p:txBody>
      </p:sp>
      <p:sp>
        <p:nvSpPr>
          <p:cNvPr id="22" name="文字方塊 21"/>
          <p:cNvSpPr txBox="1"/>
          <p:nvPr/>
        </p:nvSpPr>
        <p:spPr>
          <a:xfrm>
            <a:off x="6772729" y="4998121"/>
            <a:ext cx="19331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(not in hand)</a:t>
            </a:r>
            <a:endParaRPr lang="zh-TW" altLang="en-US" sz="2400" dirty="0"/>
          </a:p>
        </p:txBody>
      </p:sp>
      <p:cxnSp>
        <p:nvCxnSpPr>
          <p:cNvPr id="23" name="直線單箭頭接點 22"/>
          <p:cNvCxnSpPr/>
          <p:nvPr/>
        </p:nvCxnSpPr>
        <p:spPr>
          <a:xfrm>
            <a:off x="6064703" y="6054315"/>
            <a:ext cx="96792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字方塊 23"/>
          <p:cNvSpPr txBox="1"/>
          <p:nvPr/>
        </p:nvSpPr>
        <p:spPr>
          <a:xfrm>
            <a:off x="7114721" y="5823482"/>
            <a:ext cx="13643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Err &gt; 0.5</a:t>
            </a:r>
            <a:endParaRPr lang="zh-TW" altLang="en-US" sz="2400" dirty="0"/>
          </a:p>
        </p:txBody>
      </p:sp>
      <p:sp>
        <p:nvSpPr>
          <p:cNvPr id="25" name="矩形 24"/>
          <p:cNvSpPr/>
          <p:nvPr/>
        </p:nvSpPr>
        <p:spPr>
          <a:xfrm>
            <a:off x="2554513" y="5817615"/>
            <a:ext cx="3367316" cy="496560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53715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  <p:bldP spid="6" grpId="0"/>
      <p:bldP spid="7" grpId="0"/>
      <p:bldP spid="8" grpId="0"/>
      <p:bldP spid="9" grpId="0"/>
      <p:bldP spid="10" grpId="0"/>
      <p:bldP spid="11" grpId="0"/>
      <p:bldP spid="12" grpId="0" animBg="1"/>
      <p:bldP spid="21" grpId="0" animBg="1"/>
      <p:bldP spid="22" grpId="0"/>
      <p:bldP spid="24" grpId="0"/>
      <p:bldP spid="25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Cross </a:t>
            </a:r>
            <a:r>
              <a:rPr lang="en-US" altLang="zh-TW" dirty="0" smtClean="0"/>
              <a:t>Validation(CV)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388257" y="2204854"/>
            <a:ext cx="3798888" cy="62411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Training Set</a:t>
            </a:r>
            <a:endParaRPr lang="zh-TW" altLang="en-US" sz="2800" dirty="0"/>
          </a:p>
        </p:txBody>
      </p:sp>
      <p:sp>
        <p:nvSpPr>
          <p:cNvPr id="5" name="矩形 4"/>
          <p:cNvSpPr/>
          <p:nvPr/>
        </p:nvSpPr>
        <p:spPr>
          <a:xfrm>
            <a:off x="4784951" y="2204854"/>
            <a:ext cx="1911576" cy="62411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Testing Set</a:t>
            </a:r>
            <a:endParaRPr lang="zh-TW" altLang="en-US" sz="2800" dirty="0"/>
          </a:p>
        </p:txBody>
      </p:sp>
      <p:sp>
        <p:nvSpPr>
          <p:cNvPr id="6" name="矩形 5"/>
          <p:cNvSpPr/>
          <p:nvPr/>
        </p:nvSpPr>
        <p:spPr>
          <a:xfrm>
            <a:off x="6831239" y="2189364"/>
            <a:ext cx="1995714" cy="62411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Testing Set</a:t>
            </a:r>
            <a:endParaRPr lang="zh-TW" altLang="en-US" sz="2800" dirty="0"/>
          </a:p>
        </p:txBody>
      </p:sp>
      <p:sp>
        <p:nvSpPr>
          <p:cNvPr id="7" name="文字方塊 6"/>
          <p:cNvSpPr txBox="1"/>
          <p:nvPr/>
        </p:nvSpPr>
        <p:spPr>
          <a:xfrm>
            <a:off x="4784951" y="1690689"/>
            <a:ext cx="18274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public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6915377" y="1718400"/>
            <a:ext cx="18274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private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88257" y="3346082"/>
            <a:ext cx="1737179" cy="10880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Training Set</a:t>
            </a:r>
            <a:endParaRPr lang="zh-TW" altLang="en-US" sz="2800" dirty="0"/>
          </a:p>
        </p:txBody>
      </p:sp>
      <p:sp>
        <p:nvSpPr>
          <p:cNvPr id="11" name="矩形 10"/>
          <p:cNvSpPr/>
          <p:nvPr/>
        </p:nvSpPr>
        <p:spPr>
          <a:xfrm>
            <a:off x="2408691" y="3360596"/>
            <a:ext cx="1778454" cy="10880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Validation</a:t>
            </a:r>
          </a:p>
          <a:p>
            <a:pPr algn="ctr"/>
            <a:r>
              <a:rPr lang="en-US" altLang="zh-TW" sz="2800" dirty="0"/>
              <a:t> set</a:t>
            </a:r>
            <a:endParaRPr lang="zh-TW" altLang="en-US" sz="2800" dirty="0"/>
          </a:p>
        </p:txBody>
      </p:sp>
      <p:cxnSp>
        <p:nvCxnSpPr>
          <p:cNvPr id="13" name="直線單箭頭接點 12"/>
          <p:cNvCxnSpPr>
            <a:stCxn id="4" idx="2"/>
            <a:endCxn id="10" idx="0"/>
          </p:cNvCxnSpPr>
          <p:nvPr/>
        </p:nvCxnSpPr>
        <p:spPr>
          <a:xfrm flipH="1">
            <a:off x="1256847" y="2828968"/>
            <a:ext cx="1030854" cy="51711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/>
          <p:cNvCxnSpPr>
            <a:stCxn id="4" idx="2"/>
            <a:endCxn id="11" idx="0"/>
          </p:cNvCxnSpPr>
          <p:nvPr/>
        </p:nvCxnSpPr>
        <p:spPr>
          <a:xfrm>
            <a:off x="2287701" y="2828968"/>
            <a:ext cx="1010217" cy="53162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字方塊 16"/>
          <p:cNvSpPr txBox="1"/>
          <p:nvPr/>
        </p:nvSpPr>
        <p:spPr>
          <a:xfrm>
            <a:off x="668337" y="4695956"/>
            <a:ext cx="12627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Model 1</a:t>
            </a:r>
            <a:endParaRPr lang="zh-TW" altLang="en-US" sz="2400" dirty="0"/>
          </a:p>
        </p:txBody>
      </p:sp>
      <p:sp>
        <p:nvSpPr>
          <p:cNvPr id="18" name="文字方塊 17"/>
          <p:cNvSpPr txBox="1"/>
          <p:nvPr/>
        </p:nvSpPr>
        <p:spPr>
          <a:xfrm>
            <a:off x="668337" y="5198528"/>
            <a:ext cx="12627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Model 2</a:t>
            </a:r>
            <a:endParaRPr lang="zh-TW" altLang="en-US" sz="2400" dirty="0"/>
          </a:p>
        </p:txBody>
      </p:sp>
      <p:sp>
        <p:nvSpPr>
          <p:cNvPr id="19" name="文字方塊 18"/>
          <p:cNvSpPr txBox="1"/>
          <p:nvPr/>
        </p:nvSpPr>
        <p:spPr>
          <a:xfrm>
            <a:off x="668336" y="5695088"/>
            <a:ext cx="12627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Model 3</a:t>
            </a:r>
            <a:endParaRPr lang="zh-TW" altLang="en-US" sz="2400" dirty="0"/>
          </a:p>
        </p:txBody>
      </p:sp>
      <p:sp>
        <p:nvSpPr>
          <p:cNvPr id="20" name="文字方塊 19"/>
          <p:cNvSpPr txBox="1"/>
          <p:nvPr/>
        </p:nvSpPr>
        <p:spPr>
          <a:xfrm>
            <a:off x="2822801" y="4695955"/>
            <a:ext cx="13643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Err = 0.9</a:t>
            </a:r>
            <a:endParaRPr lang="zh-TW" altLang="en-US" sz="2400" dirty="0"/>
          </a:p>
        </p:txBody>
      </p:sp>
      <p:sp>
        <p:nvSpPr>
          <p:cNvPr id="21" name="文字方塊 20"/>
          <p:cNvSpPr txBox="1"/>
          <p:nvPr/>
        </p:nvSpPr>
        <p:spPr>
          <a:xfrm>
            <a:off x="2822801" y="5198527"/>
            <a:ext cx="13643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Err = 0.7</a:t>
            </a:r>
            <a:endParaRPr lang="zh-TW" altLang="en-US" sz="2400" dirty="0"/>
          </a:p>
        </p:txBody>
      </p:sp>
      <p:sp>
        <p:nvSpPr>
          <p:cNvPr id="22" name="文字方塊 21"/>
          <p:cNvSpPr txBox="1"/>
          <p:nvPr/>
        </p:nvSpPr>
        <p:spPr>
          <a:xfrm>
            <a:off x="2822801" y="5701088"/>
            <a:ext cx="13643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Err = 0.5</a:t>
            </a:r>
            <a:endParaRPr lang="zh-TW" altLang="en-US" sz="2400" dirty="0"/>
          </a:p>
        </p:txBody>
      </p:sp>
      <p:cxnSp>
        <p:nvCxnSpPr>
          <p:cNvPr id="23" name="直線單箭頭接點 22"/>
          <p:cNvCxnSpPr/>
          <p:nvPr/>
        </p:nvCxnSpPr>
        <p:spPr>
          <a:xfrm>
            <a:off x="1897062" y="4947169"/>
            <a:ext cx="96792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23"/>
          <p:cNvCxnSpPr/>
          <p:nvPr/>
        </p:nvCxnSpPr>
        <p:spPr>
          <a:xfrm>
            <a:off x="1897062" y="5426354"/>
            <a:ext cx="96792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/>
          <p:cNvCxnSpPr/>
          <p:nvPr/>
        </p:nvCxnSpPr>
        <p:spPr>
          <a:xfrm>
            <a:off x="1933347" y="5925920"/>
            <a:ext cx="96792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/>
          <p:cNvCxnSpPr/>
          <p:nvPr/>
        </p:nvCxnSpPr>
        <p:spPr>
          <a:xfrm>
            <a:off x="4178526" y="5925920"/>
            <a:ext cx="74113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字方塊 26"/>
          <p:cNvSpPr txBox="1"/>
          <p:nvPr/>
        </p:nvSpPr>
        <p:spPr>
          <a:xfrm>
            <a:off x="5055847" y="5710121"/>
            <a:ext cx="13643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Err &gt; 0.5</a:t>
            </a:r>
            <a:endParaRPr lang="zh-TW" altLang="en-US" sz="2400" dirty="0"/>
          </a:p>
        </p:txBody>
      </p:sp>
      <p:sp>
        <p:nvSpPr>
          <p:cNvPr id="28" name="左大括弧 27"/>
          <p:cNvSpPr/>
          <p:nvPr/>
        </p:nvSpPr>
        <p:spPr>
          <a:xfrm>
            <a:off x="574900" y="4710988"/>
            <a:ext cx="223328" cy="1460798"/>
          </a:xfrm>
          <a:prstGeom prst="leftBrace">
            <a:avLst>
              <a:gd name="adj1" fmla="val 47727"/>
              <a:gd name="adj2" fmla="val 50000"/>
            </a:avLst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0" name="直線單箭頭接點 29"/>
          <p:cNvCxnSpPr/>
          <p:nvPr/>
        </p:nvCxnSpPr>
        <p:spPr>
          <a:xfrm>
            <a:off x="6408849" y="5958808"/>
            <a:ext cx="74113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字方塊 30"/>
          <p:cNvSpPr txBox="1"/>
          <p:nvPr/>
        </p:nvSpPr>
        <p:spPr>
          <a:xfrm>
            <a:off x="7261961" y="5688282"/>
            <a:ext cx="13643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Err &gt; 0.5</a:t>
            </a:r>
            <a:endParaRPr lang="zh-TW" altLang="en-US" sz="2400" dirty="0"/>
          </a:p>
        </p:txBody>
      </p:sp>
      <p:cxnSp>
        <p:nvCxnSpPr>
          <p:cNvPr id="32" name="直線接點 31"/>
          <p:cNvCxnSpPr/>
          <p:nvPr/>
        </p:nvCxnSpPr>
        <p:spPr>
          <a:xfrm>
            <a:off x="483732" y="4463142"/>
            <a:ext cx="0" cy="929341"/>
          </a:xfrm>
          <a:prstGeom prst="line">
            <a:avLst/>
          </a:prstGeom>
          <a:ln w="38100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矩形 32"/>
          <p:cNvSpPr/>
          <p:nvPr/>
        </p:nvSpPr>
        <p:spPr>
          <a:xfrm>
            <a:off x="762904" y="5671183"/>
            <a:ext cx="3231019" cy="496560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7" name="直線接點 36"/>
          <p:cNvCxnSpPr/>
          <p:nvPr/>
        </p:nvCxnSpPr>
        <p:spPr>
          <a:xfrm flipH="1" flipV="1">
            <a:off x="5626878" y="5178073"/>
            <a:ext cx="0" cy="53204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單箭頭接點 38"/>
          <p:cNvCxnSpPr/>
          <p:nvPr/>
        </p:nvCxnSpPr>
        <p:spPr>
          <a:xfrm flipH="1">
            <a:off x="4187146" y="5157620"/>
            <a:ext cx="1439732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字方塊 39"/>
          <p:cNvSpPr txBox="1"/>
          <p:nvPr/>
        </p:nvSpPr>
        <p:spPr>
          <a:xfrm>
            <a:off x="4552610" y="3436988"/>
            <a:ext cx="43991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Using the results of public testing data to tune your </a:t>
            </a:r>
            <a:r>
              <a:rPr lang="en-US" altLang="zh-TW" sz="2400" dirty="0" smtClean="0"/>
              <a:t>model</a:t>
            </a:r>
            <a:r>
              <a:rPr lang="en-US" altLang="zh-TW" sz="2400" dirty="0"/>
              <a:t>,</a:t>
            </a:r>
            <a:endParaRPr lang="zh-TW" altLang="en-US" sz="2400" dirty="0"/>
          </a:p>
        </p:txBody>
      </p:sp>
      <p:sp>
        <p:nvSpPr>
          <p:cNvPr id="48" name="文字方塊 47"/>
          <p:cNvSpPr txBox="1"/>
          <p:nvPr/>
        </p:nvSpPr>
        <p:spPr>
          <a:xfrm>
            <a:off x="4552610" y="4218501"/>
            <a:ext cx="37351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You are making public set better than private set.</a:t>
            </a:r>
            <a:endParaRPr lang="zh-TW" altLang="en-US" sz="2400" dirty="0"/>
          </a:p>
        </p:txBody>
      </p:sp>
      <p:sp>
        <p:nvSpPr>
          <p:cNvPr id="49" name="文字方塊 48"/>
          <p:cNvSpPr txBox="1"/>
          <p:nvPr/>
        </p:nvSpPr>
        <p:spPr>
          <a:xfrm>
            <a:off x="5626878" y="5141967"/>
            <a:ext cx="25154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Not recommend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9191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7" grpId="0"/>
      <p:bldP spid="18" grpId="0"/>
      <p:bldP spid="19" grpId="0"/>
      <p:bldP spid="20" grpId="0"/>
      <p:bldP spid="21" grpId="0"/>
      <p:bldP spid="22" grpId="0"/>
      <p:bldP spid="27" grpId="0"/>
      <p:bldP spid="28" grpId="0" animBg="1"/>
      <p:bldP spid="31" grpId="0"/>
      <p:bldP spid="33" grpId="0" animBg="1"/>
      <p:bldP spid="40" grpId="0"/>
      <p:bldP spid="48" grpId="0"/>
      <p:bldP spid="4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Shape 680"/>
          <p:cNvSpPr txBox="1">
            <a:spLocks noGrp="1"/>
          </p:cNvSpPr>
          <p:nvPr>
            <p:ph type="title"/>
          </p:nvPr>
        </p:nvSpPr>
        <p:spPr>
          <a:xfrm>
            <a:off x="-8188" y="178593"/>
            <a:ext cx="9160377" cy="1714501"/>
          </a:xfrm>
          <a:prstGeom prst="rect">
            <a:avLst/>
          </a:prstGeom>
          <a:noFill/>
          <a:ln>
            <a:noFill/>
          </a:ln>
        </p:spPr>
        <p:txBody>
          <a:bodyPr wrap="square" lIns="29999" tIns="29999" rIns="29999" bIns="29999" anchor="ctr" anchorCtr="0">
            <a:noAutofit/>
          </a:bodyPr>
          <a:lstStyle/>
          <a:p>
            <a:pPr>
              <a:buSzPct val="25000"/>
            </a:pPr>
            <a:r>
              <a:rPr lang="en-US" sz="44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Which hypothesis is better?</a:t>
            </a:r>
          </a:p>
        </p:txBody>
      </p:sp>
      <p:grpSp>
        <p:nvGrpSpPr>
          <p:cNvPr id="8" name="组合 7"/>
          <p:cNvGrpSpPr/>
          <p:nvPr/>
        </p:nvGrpSpPr>
        <p:grpSpPr>
          <a:xfrm>
            <a:off x="1763688" y="1714430"/>
            <a:ext cx="5783852" cy="4395902"/>
            <a:chOff x="1321889" y="1684312"/>
            <a:chExt cx="5783852" cy="4395902"/>
          </a:xfrm>
        </p:grpSpPr>
        <p:pic>
          <p:nvPicPr>
            <p:cNvPr id="9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1639" y="1993989"/>
              <a:ext cx="5457825" cy="4086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" name="Shape 662" descr="Line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 rot="-1246459">
              <a:off x="1522759" y="3873026"/>
              <a:ext cx="5445696" cy="4571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" name="Shape 663" descr="Line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 rot="18385380">
              <a:off x="1419299" y="3800550"/>
              <a:ext cx="4289176" cy="566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" name="Shape 664" descr="Line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 rot="19520079">
              <a:off x="1321889" y="3760899"/>
              <a:ext cx="5783852" cy="45719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624098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/>
          <p:cNvSpPr/>
          <p:nvPr/>
        </p:nvSpPr>
        <p:spPr>
          <a:xfrm>
            <a:off x="4767431" y="1670057"/>
            <a:ext cx="1278618" cy="351050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N-fold Cross Validation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760412" y="1581646"/>
            <a:ext cx="3798888" cy="62411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Training Set</a:t>
            </a:r>
            <a:endParaRPr lang="zh-TW" altLang="en-US" sz="2800" dirty="0"/>
          </a:p>
        </p:txBody>
      </p:sp>
      <p:sp>
        <p:nvSpPr>
          <p:cNvPr id="5" name="矩形 4"/>
          <p:cNvSpPr/>
          <p:nvPr/>
        </p:nvSpPr>
        <p:spPr>
          <a:xfrm>
            <a:off x="760412" y="2333265"/>
            <a:ext cx="1066800" cy="5524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Train</a:t>
            </a:r>
            <a:endParaRPr lang="zh-TW" altLang="en-US" sz="2400" dirty="0"/>
          </a:p>
        </p:txBody>
      </p:sp>
      <p:sp>
        <p:nvSpPr>
          <p:cNvPr id="6" name="矩形 5"/>
          <p:cNvSpPr/>
          <p:nvPr/>
        </p:nvSpPr>
        <p:spPr>
          <a:xfrm>
            <a:off x="2126456" y="2333265"/>
            <a:ext cx="1066800" cy="5524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Train</a:t>
            </a:r>
            <a:endParaRPr lang="zh-TW" altLang="en-US" sz="2400" dirty="0"/>
          </a:p>
        </p:txBody>
      </p:sp>
      <p:sp>
        <p:nvSpPr>
          <p:cNvPr id="7" name="矩形 6"/>
          <p:cNvSpPr/>
          <p:nvPr/>
        </p:nvSpPr>
        <p:spPr>
          <a:xfrm>
            <a:off x="3492500" y="2333265"/>
            <a:ext cx="1066800" cy="5524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Val</a:t>
            </a:r>
            <a:endParaRPr lang="zh-TW" altLang="en-US" sz="2400" dirty="0"/>
          </a:p>
        </p:txBody>
      </p:sp>
      <p:sp>
        <p:nvSpPr>
          <p:cNvPr id="8" name="矩形 7"/>
          <p:cNvSpPr/>
          <p:nvPr/>
        </p:nvSpPr>
        <p:spPr>
          <a:xfrm>
            <a:off x="760412" y="3021445"/>
            <a:ext cx="1066800" cy="5524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Train</a:t>
            </a:r>
            <a:endParaRPr lang="zh-TW" altLang="en-US" sz="2400" dirty="0"/>
          </a:p>
        </p:txBody>
      </p:sp>
      <p:sp>
        <p:nvSpPr>
          <p:cNvPr id="9" name="矩形 8"/>
          <p:cNvSpPr/>
          <p:nvPr/>
        </p:nvSpPr>
        <p:spPr>
          <a:xfrm>
            <a:off x="2126456" y="3021445"/>
            <a:ext cx="1066800" cy="5524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Val</a:t>
            </a:r>
            <a:endParaRPr lang="zh-TW" altLang="en-US" sz="2400" dirty="0"/>
          </a:p>
        </p:txBody>
      </p:sp>
      <p:sp>
        <p:nvSpPr>
          <p:cNvPr id="10" name="矩形 9"/>
          <p:cNvSpPr/>
          <p:nvPr/>
        </p:nvSpPr>
        <p:spPr>
          <a:xfrm>
            <a:off x="3492500" y="3021445"/>
            <a:ext cx="1066800" cy="5524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Train</a:t>
            </a:r>
            <a:endParaRPr lang="zh-TW" altLang="en-US" sz="2400" dirty="0"/>
          </a:p>
        </p:txBody>
      </p:sp>
      <p:sp>
        <p:nvSpPr>
          <p:cNvPr id="11" name="矩形 10"/>
          <p:cNvSpPr/>
          <p:nvPr/>
        </p:nvSpPr>
        <p:spPr>
          <a:xfrm>
            <a:off x="760412" y="3708322"/>
            <a:ext cx="1066800" cy="5524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Val</a:t>
            </a:r>
            <a:endParaRPr lang="zh-TW" altLang="en-US" sz="2400" dirty="0"/>
          </a:p>
        </p:txBody>
      </p:sp>
      <p:sp>
        <p:nvSpPr>
          <p:cNvPr id="12" name="矩形 11"/>
          <p:cNvSpPr/>
          <p:nvPr/>
        </p:nvSpPr>
        <p:spPr>
          <a:xfrm>
            <a:off x="2126456" y="3708322"/>
            <a:ext cx="1066800" cy="5524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Train</a:t>
            </a:r>
            <a:endParaRPr lang="zh-TW" altLang="en-US" sz="2400" dirty="0"/>
          </a:p>
        </p:txBody>
      </p:sp>
      <p:sp>
        <p:nvSpPr>
          <p:cNvPr id="13" name="矩形 12"/>
          <p:cNvSpPr/>
          <p:nvPr/>
        </p:nvSpPr>
        <p:spPr>
          <a:xfrm>
            <a:off x="3492500" y="3708322"/>
            <a:ext cx="1066800" cy="5524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Train</a:t>
            </a:r>
            <a:endParaRPr lang="zh-TW" altLang="en-US" sz="2400" dirty="0"/>
          </a:p>
        </p:txBody>
      </p:sp>
      <p:sp>
        <p:nvSpPr>
          <p:cNvPr id="14" name="文字方塊 13"/>
          <p:cNvSpPr txBox="1"/>
          <p:nvPr/>
        </p:nvSpPr>
        <p:spPr>
          <a:xfrm>
            <a:off x="4808083" y="1691499"/>
            <a:ext cx="12627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Model 1</a:t>
            </a:r>
            <a:endParaRPr lang="zh-TW" altLang="en-US" sz="2400" dirty="0"/>
          </a:p>
        </p:txBody>
      </p:sp>
      <p:sp>
        <p:nvSpPr>
          <p:cNvPr id="15" name="文字方塊 14"/>
          <p:cNvSpPr txBox="1"/>
          <p:nvPr/>
        </p:nvSpPr>
        <p:spPr>
          <a:xfrm>
            <a:off x="6121626" y="1686626"/>
            <a:ext cx="12627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Model 2</a:t>
            </a:r>
            <a:endParaRPr lang="zh-TW" altLang="en-US" sz="2400" dirty="0"/>
          </a:p>
        </p:txBody>
      </p:sp>
      <p:sp>
        <p:nvSpPr>
          <p:cNvPr id="16" name="文字方塊 15"/>
          <p:cNvSpPr txBox="1"/>
          <p:nvPr/>
        </p:nvSpPr>
        <p:spPr>
          <a:xfrm>
            <a:off x="7384369" y="1686626"/>
            <a:ext cx="12627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Model 3</a:t>
            </a:r>
            <a:endParaRPr lang="zh-TW" altLang="en-US" sz="2400" dirty="0"/>
          </a:p>
        </p:txBody>
      </p:sp>
      <p:sp>
        <p:nvSpPr>
          <p:cNvPr id="20" name="文字方塊 19"/>
          <p:cNvSpPr txBox="1"/>
          <p:nvPr/>
        </p:nvSpPr>
        <p:spPr>
          <a:xfrm>
            <a:off x="7287984" y="2414179"/>
            <a:ext cx="13643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Err = 0.4</a:t>
            </a:r>
            <a:endParaRPr lang="zh-TW" altLang="en-US" sz="2400" dirty="0"/>
          </a:p>
        </p:txBody>
      </p:sp>
      <p:sp>
        <p:nvSpPr>
          <p:cNvPr id="21" name="文字方塊 20"/>
          <p:cNvSpPr txBox="1"/>
          <p:nvPr/>
        </p:nvSpPr>
        <p:spPr>
          <a:xfrm>
            <a:off x="7287984" y="3096469"/>
            <a:ext cx="13643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Err = 0.5</a:t>
            </a:r>
            <a:endParaRPr lang="zh-TW" altLang="en-US" sz="2400" dirty="0"/>
          </a:p>
        </p:txBody>
      </p:sp>
      <p:sp>
        <p:nvSpPr>
          <p:cNvPr id="22" name="文字方塊 21"/>
          <p:cNvSpPr txBox="1"/>
          <p:nvPr/>
        </p:nvSpPr>
        <p:spPr>
          <a:xfrm>
            <a:off x="7287984" y="3778759"/>
            <a:ext cx="13643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Err = 0.3</a:t>
            </a:r>
            <a:endParaRPr lang="zh-TW" altLang="en-US" sz="2400" dirty="0"/>
          </a:p>
        </p:txBody>
      </p:sp>
      <p:sp>
        <p:nvSpPr>
          <p:cNvPr id="23" name="文字方塊 22"/>
          <p:cNvSpPr txBox="1"/>
          <p:nvPr/>
        </p:nvSpPr>
        <p:spPr>
          <a:xfrm>
            <a:off x="6020025" y="2414179"/>
            <a:ext cx="13643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Err = 0.4</a:t>
            </a:r>
            <a:endParaRPr lang="zh-TW" altLang="en-US" sz="2400" dirty="0"/>
          </a:p>
        </p:txBody>
      </p:sp>
      <p:sp>
        <p:nvSpPr>
          <p:cNvPr id="24" name="文字方塊 23"/>
          <p:cNvSpPr txBox="1"/>
          <p:nvPr/>
        </p:nvSpPr>
        <p:spPr>
          <a:xfrm>
            <a:off x="6020025" y="3096469"/>
            <a:ext cx="13643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Err = 0.5</a:t>
            </a:r>
            <a:endParaRPr lang="zh-TW" altLang="en-US" sz="2400" dirty="0"/>
          </a:p>
        </p:txBody>
      </p:sp>
      <p:sp>
        <p:nvSpPr>
          <p:cNvPr id="25" name="文字方塊 24"/>
          <p:cNvSpPr txBox="1"/>
          <p:nvPr/>
        </p:nvSpPr>
        <p:spPr>
          <a:xfrm>
            <a:off x="6020025" y="3778759"/>
            <a:ext cx="13643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Err = 0.6</a:t>
            </a:r>
            <a:endParaRPr lang="zh-TW" altLang="en-US" sz="2400" dirty="0"/>
          </a:p>
        </p:txBody>
      </p:sp>
      <p:sp>
        <p:nvSpPr>
          <p:cNvPr id="26" name="文字方塊 25"/>
          <p:cNvSpPr txBox="1"/>
          <p:nvPr/>
        </p:nvSpPr>
        <p:spPr>
          <a:xfrm>
            <a:off x="4718388" y="2404294"/>
            <a:ext cx="13643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Err = 0.2</a:t>
            </a:r>
            <a:endParaRPr lang="zh-TW" altLang="en-US" sz="2400" dirty="0"/>
          </a:p>
        </p:txBody>
      </p:sp>
      <p:sp>
        <p:nvSpPr>
          <p:cNvPr id="27" name="文字方塊 26"/>
          <p:cNvSpPr txBox="1"/>
          <p:nvPr/>
        </p:nvSpPr>
        <p:spPr>
          <a:xfrm>
            <a:off x="4718388" y="3086584"/>
            <a:ext cx="13643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Err = 0.4</a:t>
            </a:r>
            <a:endParaRPr lang="zh-TW" altLang="en-US" sz="2400" dirty="0"/>
          </a:p>
        </p:txBody>
      </p:sp>
      <p:sp>
        <p:nvSpPr>
          <p:cNvPr id="28" name="文字方塊 27"/>
          <p:cNvSpPr txBox="1"/>
          <p:nvPr/>
        </p:nvSpPr>
        <p:spPr>
          <a:xfrm>
            <a:off x="4718388" y="3768874"/>
            <a:ext cx="13643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Err = 0.3</a:t>
            </a:r>
            <a:endParaRPr lang="zh-TW" altLang="en-US" sz="2400" dirty="0"/>
          </a:p>
        </p:txBody>
      </p:sp>
      <p:sp>
        <p:nvSpPr>
          <p:cNvPr id="29" name="文字方塊 28"/>
          <p:cNvSpPr txBox="1"/>
          <p:nvPr/>
        </p:nvSpPr>
        <p:spPr>
          <a:xfrm>
            <a:off x="7287984" y="4359449"/>
            <a:ext cx="13643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err="1"/>
              <a:t>Avg</a:t>
            </a:r>
            <a:r>
              <a:rPr lang="en-US" altLang="zh-TW" sz="2400" dirty="0"/>
              <a:t> Err </a:t>
            </a:r>
          </a:p>
          <a:p>
            <a:pPr algn="ctr"/>
            <a:r>
              <a:rPr lang="en-US" altLang="zh-TW" sz="2400" dirty="0"/>
              <a:t>= 0.4</a:t>
            </a:r>
            <a:endParaRPr lang="zh-TW" altLang="en-US" sz="2400" dirty="0"/>
          </a:p>
        </p:txBody>
      </p:sp>
      <p:sp>
        <p:nvSpPr>
          <p:cNvPr id="30" name="文字方塊 29"/>
          <p:cNvSpPr txBox="1"/>
          <p:nvPr/>
        </p:nvSpPr>
        <p:spPr>
          <a:xfrm>
            <a:off x="6070825" y="4359448"/>
            <a:ext cx="13643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err="1"/>
              <a:t>Avg</a:t>
            </a:r>
            <a:r>
              <a:rPr lang="en-US" altLang="zh-TW" sz="2400" dirty="0"/>
              <a:t> Err </a:t>
            </a:r>
          </a:p>
          <a:p>
            <a:pPr algn="ctr"/>
            <a:r>
              <a:rPr lang="en-US" altLang="zh-TW" sz="2400" dirty="0"/>
              <a:t>= 0.5</a:t>
            </a:r>
            <a:endParaRPr lang="zh-TW" altLang="en-US" sz="2400" dirty="0"/>
          </a:p>
        </p:txBody>
      </p:sp>
      <p:sp>
        <p:nvSpPr>
          <p:cNvPr id="31" name="文字方塊 30"/>
          <p:cNvSpPr txBox="1"/>
          <p:nvPr/>
        </p:nvSpPr>
        <p:spPr>
          <a:xfrm>
            <a:off x="4718388" y="4349562"/>
            <a:ext cx="13643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err="1"/>
              <a:t>Avg</a:t>
            </a:r>
            <a:r>
              <a:rPr lang="en-US" altLang="zh-TW" sz="2400" dirty="0"/>
              <a:t> Err </a:t>
            </a:r>
          </a:p>
          <a:p>
            <a:pPr algn="ctr"/>
            <a:r>
              <a:rPr lang="en-US" altLang="zh-TW" sz="2400" dirty="0"/>
              <a:t>= 0.3</a:t>
            </a:r>
            <a:endParaRPr lang="zh-TW" altLang="en-US" sz="2400" dirty="0"/>
          </a:p>
        </p:txBody>
      </p:sp>
      <p:sp>
        <p:nvSpPr>
          <p:cNvPr id="35" name="矩形 34"/>
          <p:cNvSpPr/>
          <p:nvPr/>
        </p:nvSpPr>
        <p:spPr>
          <a:xfrm>
            <a:off x="2807378" y="5607482"/>
            <a:ext cx="1911576" cy="62411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Testing Set</a:t>
            </a:r>
            <a:endParaRPr lang="zh-TW" altLang="en-US" sz="2800" dirty="0"/>
          </a:p>
        </p:txBody>
      </p:sp>
      <p:sp>
        <p:nvSpPr>
          <p:cNvPr id="36" name="矩形 35"/>
          <p:cNvSpPr/>
          <p:nvPr/>
        </p:nvSpPr>
        <p:spPr>
          <a:xfrm>
            <a:off x="4853666" y="5591992"/>
            <a:ext cx="1995714" cy="62411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Testing Set</a:t>
            </a:r>
            <a:endParaRPr lang="zh-TW" altLang="en-US" sz="2800" dirty="0"/>
          </a:p>
        </p:txBody>
      </p:sp>
      <p:sp>
        <p:nvSpPr>
          <p:cNvPr id="37" name="文字方塊 36"/>
          <p:cNvSpPr txBox="1"/>
          <p:nvPr/>
        </p:nvSpPr>
        <p:spPr>
          <a:xfrm>
            <a:off x="2891516" y="6153653"/>
            <a:ext cx="18274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public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38" name="文字方塊 37"/>
          <p:cNvSpPr txBox="1"/>
          <p:nvPr/>
        </p:nvSpPr>
        <p:spPr>
          <a:xfrm>
            <a:off x="5021942" y="6181364"/>
            <a:ext cx="18274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private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cxnSp>
        <p:nvCxnSpPr>
          <p:cNvPr id="40" name="直線單箭頭接點 39"/>
          <p:cNvCxnSpPr/>
          <p:nvPr/>
        </p:nvCxnSpPr>
        <p:spPr>
          <a:xfrm>
            <a:off x="328613" y="1857375"/>
            <a:ext cx="0" cy="4062164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單箭頭接點 40"/>
          <p:cNvCxnSpPr>
            <a:stCxn id="31" idx="1"/>
          </p:cNvCxnSpPr>
          <p:nvPr/>
        </p:nvCxnSpPr>
        <p:spPr>
          <a:xfrm flipH="1">
            <a:off x="328613" y="4765061"/>
            <a:ext cx="4389775" cy="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單箭頭接點 42"/>
          <p:cNvCxnSpPr>
            <a:stCxn id="4" idx="1"/>
          </p:cNvCxnSpPr>
          <p:nvPr/>
        </p:nvCxnSpPr>
        <p:spPr>
          <a:xfrm flipH="1" flipV="1">
            <a:off x="328614" y="1874223"/>
            <a:ext cx="431798" cy="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單箭頭接點 44"/>
          <p:cNvCxnSpPr/>
          <p:nvPr/>
        </p:nvCxnSpPr>
        <p:spPr>
          <a:xfrm>
            <a:off x="328614" y="5919539"/>
            <a:ext cx="2478764" cy="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0200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/>
      <p:bldP spid="15" grpId="0"/>
      <p:bldP spid="16" grpId="0"/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28" grpId="0"/>
      <p:bldP spid="29" grpId="0"/>
      <p:bldP spid="30" grpId="0"/>
      <p:bldP spid="31" grpId="0"/>
      <p:bldP spid="35" grpId="0" animBg="1"/>
      <p:bldP spid="36" grpId="0" animBg="1"/>
      <p:bldP spid="37" grpId="0"/>
      <p:bldP spid="38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Guideline for CV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altLang="zh-CN" dirty="0" smtClean="0"/>
              <a:t>Choose a Val/</a:t>
            </a:r>
            <a:r>
              <a:rPr lang="en-US" altLang="zh-CN" dirty="0" err="1" smtClean="0"/>
              <a:t>Dev</a:t>
            </a:r>
            <a:r>
              <a:rPr lang="en-US" altLang="zh-CN" dirty="0" smtClean="0"/>
              <a:t> set and test set to reflect data you expect to get in the future and consider to do well on.</a:t>
            </a:r>
          </a:p>
          <a:p>
            <a:pPr lvl="1"/>
            <a:r>
              <a:rPr lang="en-US" altLang="zh-CN" dirty="0" smtClean="0"/>
              <a:t>The distribution of </a:t>
            </a:r>
            <a:r>
              <a:rPr lang="en-US" altLang="zh-CN" dirty="0"/>
              <a:t>Val/</a:t>
            </a:r>
            <a:r>
              <a:rPr lang="en-US" altLang="zh-CN" dirty="0" err="1"/>
              <a:t>Dev</a:t>
            </a:r>
            <a:r>
              <a:rPr lang="en-US" altLang="zh-CN" dirty="0"/>
              <a:t> set and test </a:t>
            </a:r>
            <a:r>
              <a:rPr lang="en-US" altLang="zh-CN" dirty="0" smtClean="0"/>
              <a:t>set are both the same to the private testing data in the future.</a:t>
            </a:r>
          </a:p>
          <a:p>
            <a:pPr lvl="1"/>
            <a:r>
              <a:rPr lang="en-US" altLang="zh-CN" dirty="0" smtClean="0"/>
              <a:t>Once evaluation metric is set, don’t change it.</a:t>
            </a:r>
          </a:p>
          <a:p>
            <a:pPr lvl="1"/>
            <a:endParaRPr lang="en-US" altLang="zh-CN" dirty="0"/>
          </a:p>
          <a:p>
            <a:r>
              <a:rPr lang="en-US" altLang="zh-CN" dirty="0" smtClean="0"/>
              <a:t>Should train set come from the same </a:t>
            </a:r>
            <a:r>
              <a:rPr lang="en-US" altLang="zh-CN" dirty="0"/>
              <a:t>distribution </a:t>
            </a:r>
            <a:r>
              <a:rPr lang="en-US" altLang="zh-CN" dirty="0" smtClean="0"/>
              <a:t>as </a:t>
            </a:r>
            <a:r>
              <a:rPr lang="en-US" altLang="zh-CN" dirty="0"/>
              <a:t>Val/</a:t>
            </a:r>
            <a:r>
              <a:rPr lang="en-US" altLang="zh-CN" dirty="0" err="1"/>
              <a:t>Dev</a:t>
            </a:r>
            <a:r>
              <a:rPr lang="en-US" altLang="zh-CN" dirty="0"/>
              <a:t> set and test set </a:t>
            </a:r>
            <a:r>
              <a:rPr lang="en-US" altLang="zh-CN" dirty="0" smtClean="0"/>
              <a:t>?</a:t>
            </a:r>
          </a:p>
          <a:p>
            <a:pPr lvl="1"/>
            <a:r>
              <a:rPr lang="en-US" altLang="zh-CN" dirty="0" smtClean="0"/>
              <a:t>Theoretically, Yes!</a:t>
            </a:r>
          </a:p>
          <a:p>
            <a:pPr lvl="1"/>
            <a:r>
              <a:rPr lang="en-US" altLang="zh-CN" dirty="0" smtClean="0"/>
              <a:t>But in fact, it is hard to collect enough data for training. How should we do?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36978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Reference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Chapter 1.1</a:t>
            </a:r>
          </a:p>
          <a:p>
            <a:r>
              <a:rPr lang="en-US" altLang="zh-TW" dirty="0" smtClean="0"/>
              <a:t>Chapter 3.2</a:t>
            </a:r>
            <a:endParaRPr lang="en-US" altLang="zh-TW" dirty="0"/>
          </a:p>
          <a:p>
            <a:endParaRPr lang="en-US" altLang="zh-TW" dirty="0"/>
          </a:p>
        </p:txBody>
      </p:sp>
      <p:pic>
        <p:nvPicPr>
          <p:cNvPr id="4" name="Picture 4" descr="「bishop machine learning」的圖片搜尋結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1412776"/>
            <a:ext cx="3596170" cy="4896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91919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Shape 689"/>
          <p:cNvSpPr txBox="1">
            <a:spLocks noGrp="1"/>
          </p:cNvSpPr>
          <p:nvPr>
            <p:ph type="title"/>
          </p:nvPr>
        </p:nvSpPr>
        <p:spPr>
          <a:xfrm>
            <a:off x="-8188" y="178593"/>
            <a:ext cx="9160377" cy="1714501"/>
          </a:xfrm>
          <a:prstGeom prst="rect">
            <a:avLst/>
          </a:prstGeom>
          <a:noFill/>
          <a:ln>
            <a:noFill/>
          </a:ln>
        </p:spPr>
        <p:txBody>
          <a:bodyPr wrap="square" lIns="29999" tIns="29999" rIns="29999" bIns="29999" anchor="ctr" anchorCtr="0">
            <a:noAutofit/>
          </a:bodyPr>
          <a:lstStyle/>
          <a:p>
            <a:pPr>
              <a:buSzPct val="25000"/>
            </a:pPr>
            <a:r>
              <a:rPr lang="en-US" sz="44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Which hypothesis is better?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1876" y="1809679"/>
            <a:ext cx="5707717" cy="42870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Shape 662" descr="Lin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20353541">
            <a:off x="1901747" y="3781056"/>
            <a:ext cx="5695033" cy="4796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" name="直接连接符 2"/>
          <p:cNvCxnSpPr/>
          <p:nvPr/>
        </p:nvCxnSpPr>
        <p:spPr>
          <a:xfrm>
            <a:off x="6012160" y="2872574"/>
            <a:ext cx="0" cy="432049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3553497" y="4249890"/>
            <a:ext cx="0" cy="475254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2887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3913</TotalTime>
  <Words>5786</Words>
  <Application>Microsoft Office PowerPoint</Application>
  <PresentationFormat>全屏显示(4:3)</PresentationFormat>
  <Paragraphs>965</Paragraphs>
  <Slides>82</Slides>
  <Notes>55</Notes>
  <HiddenSlides>0</HiddenSlides>
  <MMClips>0</MMClips>
  <ScaleCrop>false</ScaleCrop>
  <HeadingPairs>
    <vt:vector size="6" baseType="variant"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82</vt:i4>
      </vt:variant>
    </vt:vector>
  </HeadingPairs>
  <TitlesOfParts>
    <vt:vector size="85" baseType="lpstr">
      <vt:lpstr>Office 主题​​</vt:lpstr>
      <vt:lpstr>公式</vt:lpstr>
      <vt:lpstr>方程式</vt:lpstr>
      <vt:lpstr>Linear Regression</vt:lpstr>
      <vt:lpstr>PowerPoint 演示文稿</vt:lpstr>
      <vt:lpstr>Linear Regression: Output a scalar</vt:lpstr>
      <vt:lpstr>Linear Regression (Simple data)</vt:lpstr>
      <vt:lpstr>Linear Regression (presentation)</vt:lpstr>
      <vt:lpstr>(Linear) Hypothesis</vt:lpstr>
      <vt:lpstr>(Linear) Hypothesis</vt:lpstr>
      <vt:lpstr>Which hypothesis is better?</vt:lpstr>
      <vt:lpstr>Which hypothesis is better?</vt:lpstr>
      <vt:lpstr>Cost function</vt:lpstr>
      <vt:lpstr>Cost function</vt:lpstr>
      <vt:lpstr>Cost function</vt:lpstr>
      <vt:lpstr>Simplified hypothesis in TF</vt:lpstr>
      <vt:lpstr>Goal: Minimize cost</vt:lpstr>
      <vt:lpstr>What L(W) looks like?</vt:lpstr>
      <vt:lpstr>What L(W) looks like?</vt:lpstr>
      <vt:lpstr>What L(W) looks like?</vt:lpstr>
      <vt:lpstr>How to minimize cost L(w)?</vt:lpstr>
      <vt:lpstr>Formal definition</vt:lpstr>
      <vt:lpstr>Gradient descent algorithm in TF</vt:lpstr>
      <vt:lpstr>TensorFlow Mechanics </vt:lpstr>
      <vt:lpstr>Build graph using TF operations</vt:lpstr>
      <vt:lpstr>Build graph using TF operations</vt:lpstr>
      <vt:lpstr>Run/update graph and get results</vt:lpstr>
      <vt:lpstr>PowerPoint 演示文稿</vt:lpstr>
      <vt:lpstr>Placeholders </vt:lpstr>
      <vt:lpstr>Placeholders </vt:lpstr>
      <vt:lpstr>PowerPoint 演示文稿</vt:lpstr>
      <vt:lpstr>PowerPoint 演示文稿</vt:lpstr>
      <vt:lpstr>机器学习的定义</vt:lpstr>
      <vt:lpstr>Linear Regression- Another Example</vt:lpstr>
      <vt:lpstr>Step 1: Model</vt:lpstr>
      <vt:lpstr>Step 2: Goodness of Function</vt:lpstr>
      <vt:lpstr>Step 2: Goodness of Function</vt:lpstr>
      <vt:lpstr>Step 2: Goodness of Function</vt:lpstr>
      <vt:lpstr>Step 3: Best Function</vt:lpstr>
      <vt:lpstr>Step 3: Gradient Descent</vt:lpstr>
      <vt:lpstr>Step 3: Gradient Descent</vt:lpstr>
      <vt:lpstr>Step 3: Gradient Descent</vt:lpstr>
      <vt:lpstr>Step 3: Gradient Descent</vt:lpstr>
      <vt:lpstr>Step 3: Gradient Descent</vt:lpstr>
      <vt:lpstr>Step 3: Gradient Descent</vt:lpstr>
      <vt:lpstr>Step 3: Gradient Descent</vt:lpstr>
      <vt:lpstr>Step 3: Gradient Descent</vt:lpstr>
      <vt:lpstr>Step 3: Gradient Descent</vt:lpstr>
      <vt:lpstr>PowerPoint 演示文稿</vt:lpstr>
      <vt:lpstr>PowerPoint 演示文稿</vt:lpstr>
      <vt:lpstr>Model 1: y = b + w ∙ xTV</vt:lpstr>
      <vt:lpstr>How’s the results?  - Generalization</vt:lpstr>
      <vt:lpstr>PowerPoint 演示文稿</vt:lpstr>
      <vt:lpstr>PowerPoint 演示文稿</vt:lpstr>
      <vt:lpstr>PowerPoint 演示文稿</vt:lpstr>
      <vt:lpstr>PowerPoint 演示文稿</vt:lpstr>
      <vt:lpstr>Model Selection</vt:lpstr>
      <vt:lpstr>Model Selection</vt:lpstr>
      <vt:lpstr>Back to step 1: Choose more features and Redesign the Model</vt:lpstr>
      <vt:lpstr>Collect more data for training</vt:lpstr>
      <vt:lpstr>Back to step 2: Regularization</vt:lpstr>
      <vt:lpstr>Regularization</vt:lpstr>
      <vt:lpstr>Next…</vt:lpstr>
      <vt:lpstr>Where does the error come from?</vt:lpstr>
      <vt:lpstr>Review</vt:lpstr>
      <vt:lpstr>Estimator</vt:lpstr>
      <vt:lpstr>Bias and Variance in estimator of mean and variance </vt:lpstr>
      <vt:lpstr>Bias and Variance in estimator of mean and variance </vt:lpstr>
      <vt:lpstr>Bias and Variance in estimator of mean and variance </vt:lpstr>
      <vt:lpstr>PowerPoint 演示文稿</vt:lpstr>
      <vt:lpstr>f^∗ in different training data sets</vt:lpstr>
      <vt:lpstr>Parallel Universes</vt:lpstr>
      <vt:lpstr>PowerPoint 演示文稿</vt:lpstr>
      <vt:lpstr>Variance</vt:lpstr>
      <vt:lpstr>Bias </vt:lpstr>
      <vt:lpstr>PowerPoint 演示文稿</vt:lpstr>
      <vt:lpstr>Bias </vt:lpstr>
      <vt:lpstr>Bias v.s. Variance</vt:lpstr>
      <vt:lpstr>What to do with large bias?</vt:lpstr>
      <vt:lpstr>What to do with large variance?</vt:lpstr>
      <vt:lpstr>Model Selection</vt:lpstr>
      <vt:lpstr>Cross Validation(CV)</vt:lpstr>
      <vt:lpstr>N-fold Cross Validation</vt:lpstr>
      <vt:lpstr>Guideline for CV</vt:lpstr>
      <vt:lpstr>Reference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Linear Regression</dc:title>
  <dc:creator>ellen</dc:creator>
  <cp:lastModifiedBy>ellen</cp:lastModifiedBy>
  <cp:revision>247</cp:revision>
  <dcterms:created xsi:type="dcterms:W3CDTF">2018-03-16T04:26:30Z</dcterms:created>
  <dcterms:modified xsi:type="dcterms:W3CDTF">2018-09-26T12:01:24Z</dcterms:modified>
</cp:coreProperties>
</file>